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1" r:id="rId4"/>
    <p:sldId id="270" r:id="rId5"/>
    <p:sldId id="260" r:id="rId6"/>
    <p:sldId id="264" r:id="rId7"/>
    <p:sldId id="265" r:id="rId8"/>
    <p:sldId id="266" r:id="rId9"/>
    <p:sldId id="267" r:id="rId10"/>
    <p:sldId id="268" r:id="rId11"/>
  </p:sldIdLst>
  <p:sldSz cx="9144000" cy="6858000" type="screen4x3"/>
  <p:notesSz cx="6865938" cy="9998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11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2438399"/>
          </a:xfrm>
        </p:spPr>
        <p:style>
          <a:lnRef idx="2">
            <a:schemeClr val="accent5"/>
          </a:lnRef>
          <a:fillRef idx="1">
            <a:schemeClr val="lt1"/>
          </a:fillRef>
          <a:effectRef idx="0">
            <a:schemeClr val="accent5"/>
          </a:effectRef>
          <a:fontRef idx="minor">
            <a:schemeClr val="dk1"/>
          </a:fontRef>
        </p:style>
        <p:txBody>
          <a:bodyPr>
            <a:normAutofit/>
          </a:bodyPr>
          <a:lstStyle/>
          <a:p>
            <a:r>
              <a:rPr lang="en-GB" dirty="0"/>
              <a:t>Report </a:t>
            </a:r>
            <a:r>
              <a:rPr lang="en-GB" dirty="0" smtClean="0"/>
              <a:t>explanation for </a:t>
            </a:r>
            <a:r>
              <a:rPr lang="en-GB" dirty="0"/>
              <a:t/>
            </a:r>
            <a:br>
              <a:rPr lang="en-GB" dirty="0"/>
            </a:br>
            <a:r>
              <a:rPr lang="en-GB" dirty="0" smtClean="0"/>
              <a:t>KS3 students</a:t>
            </a:r>
            <a:br>
              <a:rPr lang="en-GB" dirty="0" smtClean="0"/>
            </a:br>
            <a:endParaRPr lang="en-GB" dirty="0"/>
          </a:p>
        </p:txBody>
      </p:sp>
    </p:spTree>
    <p:extLst>
      <p:ext uri="{BB962C8B-B14F-4D97-AF65-F5344CB8AC3E}">
        <p14:creationId xmlns:p14="http://schemas.microsoft.com/office/powerpoint/2010/main" val="12227270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5"/>
          </a:lnRef>
          <a:fillRef idx="1">
            <a:schemeClr val="lt1"/>
          </a:fillRef>
          <a:effectRef idx="0">
            <a:schemeClr val="accent5"/>
          </a:effectRef>
          <a:fontRef idx="minor">
            <a:schemeClr val="dk1"/>
          </a:fontRef>
        </p:style>
        <p:txBody>
          <a:bodyPr/>
          <a:lstStyle/>
          <a:p>
            <a:r>
              <a:rPr lang="en-GB" dirty="0"/>
              <a:t>5</a:t>
            </a:r>
            <a:r>
              <a:rPr lang="en-GB" baseline="30000" dirty="0" smtClean="0"/>
              <a:t>th</a:t>
            </a:r>
            <a:r>
              <a:rPr lang="en-GB" dirty="0" smtClean="0"/>
              <a:t>  Report – end of June</a:t>
            </a:r>
            <a:endParaRPr lang="en-GB" dirty="0"/>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r>
              <a:rPr lang="en-GB" dirty="0" smtClean="0"/>
              <a:t>Students in Year 7&amp;8 will receive a full end of year report:</a:t>
            </a:r>
          </a:p>
          <a:p>
            <a:pPr marL="0" indent="0">
              <a:buNone/>
            </a:pPr>
            <a:r>
              <a:rPr lang="en-GB" dirty="0" smtClean="0"/>
              <a:t>Data and effort </a:t>
            </a:r>
          </a:p>
          <a:p>
            <a:pPr marL="0" indent="0">
              <a:buNone/>
            </a:pPr>
            <a:r>
              <a:rPr lang="en-GB" dirty="0" smtClean="0"/>
              <a:t>Written comment from all subject teachers </a:t>
            </a:r>
          </a:p>
          <a:p>
            <a:pPr marL="0" indent="0">
              <a:buNone/>
            </a:pPr>
            <a:r>
              <a:rPr lang="en-GB" dirty="0" smtClean="0"/>
              <a:t>Written comment from tutors </a:t>
            </a:r>
          </a:p>
          <a:p>
            <a:r>
              <a:rPr lang="en-GB" dirty="0"/>
              <a:t>Students in Year </a:t>
            </a:r>
            <a:r>
              <a:rPr lang="en-GB" dirty="0" smtClean="0"/>
              <a:t>9 </a:t>
            </a:r>
            <a:r>
              <a:rPr lang="en-GB" dirty="0"/>
              <a:t>will receive a data and effort report and a </a:t>
            </a:r>
            <a:r>
              <a:rPr lang="en-GB" dirty="0" smtClean="0"/>
              <a:t>written comment from tutors</a:t>
            </a:r>
            <a:endParaRPr lang="en-GB" dirty="0"/>
          </a:p>
          <a:p>
            <a:endParaRPr lang="en-GB" dirty="0"/>
          </a:p>
          <a:p>
            <a:endParaRPr lang="en-GB" dirty="0" smtClean="0"/>
          </a:p>
        </p:txBody>
      </p:sp>
    </p:spTree>
    <p:extLst>
      <p:ext uri="{BB962C8B-B14F-4D97-AF65-F5344CB8AC3E}">
        <p14:creationId xmlns:p14="http://schemas.microsoft.com/office/powerpoint/2010/main" val="41600422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16563"/>
          </a:xfrm>
        </p:spPr>
        <p:txBody>
          <a:bodyPr/>
          <a:lstStyle/>
          <a:p>
            <a:r>
              <a:rPr lang="en-GB" dirty="0"/>
              <a:t>Reports are used to inform parents about students’ progress in </a:t>
            </a:r>
            <a:r>
              <a:rPr lang="en-GB" dirty="0" smtClean="0"/>
              <a:t>school</a:t>
            </a:r>
          </a:p>
          <a:p>
            <a:endParaRPr lang="en-GB" dirty="0"/>
          </a:p>
          <a:p>
            <a:r>
              <a:rPr lang="en-GB" dirty="0"/>
              <a:t>Students will receive 5 reports throughout the year</a:t>
            </a:r>
          </a:p>
          <a:p>
            <a:endParaRPr lang="en-GB" dirty="0"/>
          </a:p>
        </p:txBody>
      </p:sp>
    </p:spTree>
    <p:extLst>
      <p:ext uri="{BB962C8B-B14F-4D97-AF65-F5344CB8AC3E}">
        <p14:creationId xmlns:p14="http://schemas.microsoft.com/office/powerpoint/2010/main" val="1010178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p:spPr>
        <p:style>
          <a:lnRef idx="2">
            <a:schemeClr val="accent5"/>
          </a:lnRef>
          <a:fillRef idx="1">
            <a:schemeClr val="lt1"/>
          </a:fillRef>
          <a:effectRef idx="0">
            <a:schemeClr val="accent5"/>
          </a:effectRef>
          <a:fontRef idx="minor">
            <a:schemeClr val="dk1"/>
          </a:fontRef>
        </p:style>
        <p:txBody>
          <a:bodyPr>
            <a:normAutofit fontScale="90000"/>
          </a:bodyPr>
          <a:lstStyle/>
          <a:p>
            <a:r>
              <a:rPr lang="en-GB" dirty="0" smtClean="0"/>
              <a:t/>
            </a:r>
            <a:br>
              <a:rPr lang="en-GB" dirty="0" smtClean="0"/>
            </a:br>
            <a:r>
              <a:rPr lang="en-GB" dirty="0" smtClean="0"/>
              <a:t>In this first report, there is a </a:t>
            </a:r>
            <a:r>
              <a:rPr lang="en-GB" dirty="0"/>
              <a:t>tutor settling in report</a:t>
            </a:r>
            <a:br>
              <a:rPr lang="en-GB" dirty="0"/>
            </a:br>
            <a:endParaRPr lang="en-GB" dirty="0"/>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marL="0" indent="0">
              <a:buNone/>
            </a:pPr>
            <a:r>
              <a:rPr lang="en-GB" b="1" dirty="0" smtClean="0"/>
              <a:t>This may include a: </a:t>
            </a:r>
          </a:p>
          <a:p>
            <a:pPr marL="0" indent="0">
              <a:buNone/>
            </a:pPr>
            <a:endParaRPr lang="en-GB" dirty="0" smtClean="0"/>
          </a:p>
          <a:p>
            <a:pPr lvl="0"/>
            <a:r>
              <a:rPr lang="en-GB" dirty="0" smtClean="0"/>
              <a:t>comment on the attitude of the student during tutor time and PSHE;</a:t>
            </a:r>
          </a:p>
          <a:p>
            <a:pPr lvl="0"/>
            <a:r>
              <a:rPr lang="en-GB" dirty="0" smtClean="0"/>
              <a:t>comment on the overall attitude of the student in registration (eager to work, focused, tired);</a:t>
            </a:r>
          </a:p>
          <a:p>
            <a:pPr lvl="0"/>
            <a:r>
              <a:rPr lang="en-GB" dirty="0" smtClean="0"/>
              <a:t>comment on the interaction of the student with his/her peers (ability to work in group, leader in group work);</a:t>
            </a:r>
          </a:p>
          <a:p>
            <a:pPr lvl="0"/>
            <a:r>
              <a:rPr lang="en-GB" dirty="0" smtClean="0"/>
              <a:t>comment on the extra-curricular involvement of the student.</a:t>
            </a:r>
          </a:p>
          <a:p>
            <a:endParaRPr lang="en-GB" dirty="0"/>
          </a:p>
        </p:txBody>
      </p:sp>
    </p:spTree>
    <p:extLst>
      <p:ext uri="{BB962C8B-B14F-4D97-AF65-F5344CB8AC3E}">
        <p14:creationId xmlns:p14="http://schemas.microsoft.com/office/powerpoint/2010/main" val="23493523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style>
          <a:lnRef idx="2">
            <a:schemeClr val="accent5"/>
          </a:lnRef>
          <a:fillRef idx="1">
            <a:schemeClr val="lt1"/>
          </a:fillRef>
          <a:effectRef idx="0">
            <a:schemeClr val="accent5"/>
          </a:effectRef>
          <a:fontRef idx="minor">
            <a:schemeClr val="dk1"/>
          </a:fontRef>
        </p:style>
        <p:txBody>
          <a:bodyPr>
            <a:noAutofit/>
          </a:bodyPr>
          <a:lstStyle/>
          <a:p>
            <a:r>
              <a:rPr lang="en-GB" sz="2400" dirty="0" smtClean="0">
                <a:latin typeface="Arial Rounded MT Bold" panose="020F0704030504030204" pitchFamily="34" charset="0"/>
              </a:rPr>
              <a:t/>
            </a:r>
            <a:br>
              <a:rPr lang="en-GB" sz="2400" dirty="0" smtClean="0">
                <a:latin typeface="Arial Rounded MT Bold" panose="020F0704030504030204" pitchFamily="34" charset="0"/>
              </a:rPr>
            </a:br>
            <a:r>
              <a:rPr lang="en-GB" sz="2400" dirty="0" smtClean="0">
                <a:latin typeface="Arial Rounded MT Bold" panose="020F0704030504030204" pitchFamily="34" charset="0"/>
              </a:rPr>
              <a:t>We also report </a:t>
            </a:r>
            <a:r>
              <a:rPr lang="en-GB" sz="2400" dirty="0">
                <a:latin typeface="Arial Rounded MT Bold" panose="020F0704030504030204" pitchFamily="34" charset="0"/>
              </a:rPr>
              <a:t>on students’ </a:t>
            </a:r>
            <a:r>
              <a:rPr lang="en-GB" sz="2400" b="1" dirty="0" smtClean="0">
                <a:latin typeface="Arial Rounded MT Bold" panose="020F0704030504030204" pitchFamily="34" charset="0"/>
              </a:rPr>
              <a:t>effort (</a:t>
            </a:r>
            <a:r>
              <a:rPr lang="en-GB" sz="2400" b="1" smtClean="0">
                <a:latin typeface="Arial Rounded MT Bold" panose="020F0704030504030204" pitchFamily="34" charset="0"/>
              </a:rPr>
              <a:t>learning attributes)</a:t>
            </a:r>
            <a:r>
              <a:rPr lang="en-GB" sz="2400" smtClean="0">
                <a:latin typeface="Arial Rounded MT Bold" panose="020F0704030504030204" pitchFamily="34" charset="0"/>
              </a:rPr>
              <a:t>. </a:t>
            </a:r>
            <a:r>
              <a:rPr lang="en-GB" sz="2400" dirty="0">
                <a:latin typeface="Arial Rounded MT Bold" panose="020F0704030504030204" pitchFamily="34" charset="0"/>
              </a:rPr>
              <a:t>This helps us </a:t>
            </a:r>
            <a:r>
              <a:rPr lang="en-GB" sz="2400" dirty="0"/>
              <a:t>understand</a:t>
            </a:r>
            <a:r>
              <a:rPr lang="en-GB" sz="2400" dirty="0">
                <a:latin typeface="Arial Rounded MT Bold" panose="020F0704030504030204" pitchFamily="34" charset="0"/>
              </a:rPr>
              <a:t> in which areas students need to develop in order to succeed further. We grade this A – D.</a:t>
            </a:r>
            <a:br>
              <a:rPr lang="en-GB" sz="2400" dirty="0">
                <a:latin typeface="Arial Rounded MT Bold" panose="020F0704030504030204" pitchFamily="34" charset="0"/>
              </a:rPr>
            </a:br>
            <a:endParaRPr lang="en-GB" sz="2400" dirty="0">
              <a:latin typeface="Arial Rounded MT Bold" panose="020F070403050403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13143654"/>
              </p:ext>
            </p:extLst>
          </p:nvPr>
        </p:nvGraphicFramePr>
        <p:xfrm>
          <a:off x="685800" y="1905000"/>
          <a:ext cx="7426630" cy="4587455"/>
        </p:xfrm>
        <a:graphic>
          <a:graphicData uri="http://schemas.openxmlformats.org/drawingml/2006/table">
            <a:tbl>
              <a:tblPr firstRow="1" firstCol="1" bandRow="1">
                <a:tableStyleId>{5C22544A-7EE6-4342-B048-85BDC9FD1C3A}</a:tableStyleId>
              </a:tblPr>
              <a:tblGrid>
                <a:gridCol w="1485326">
                  <a:extLst>
                    <a:ext uri="{9D8B030D-6E8A-4147-A177-3AD203B41FA5}">
                      <a16:colId xmlns:a16="http://schemas.microsoft.com/office/drawing/2014/main" val="20000"/>
                    </a:ext>
                  </a:extLst>
                </a:gridCol>
                <a:gridCol w="1485326">
                  <a:extLst>
                    <a:ext uri="{9D8B030D-6E8A-4147-A177-3AD203B41FA5}">
                      <a16:colId xmlns:a16="http://schemas.microsoft.com/office/drawing/2014/main" val="20001"/>
                    </a:ext>
                  </a:extLst>
                </a:gridCol>
                <a:gridCol w="1485326">
                  <a:extLst>
                    <a:ext uri="{9D8B030D-6E8A-4147-A177-3AD203B41FA5}">
                      <a16:colId xmlns:a16="http://schemas.microsoft.com/office/drawing/2014/main" val="20002"/>
                    </a:ext>
                  </a:extLst>
                </a:gridCol>
                <a:gridCol w="1485326">
                  <a:extLst>
                    <a:ext uri="{9D8B030D-6E8A-4147-A177-3AD203B41FA5}">
                      <a16:colId xmlns:a16="http://schemas.microsoft.com/office/drawing/2014/main" val="20003"/>
                    </a:ext>
                  </a:extLst>
                </a:gridCol>
                <a:gridCol w="1485326">
                  <a:extLst>
                    <a:ext uri="{9D8B030D-6E8A-4147-A177-3AD203B41FA5}">
                      <a16:colId xmlns:a16="http://schemas.microsoft.com/office/drawing/2014/main" val="20004"/>
                    </a:ext>
                  </a:extLst>
                </a:gridCol>
              </a:tblGrid>
              <a:tr h="169183">
                <a:tc>
                  <a:txBody>
                    <a:bodyPr/>
                    <a:lstStyle/>
                    <a:p>
                      <a:pPr algn="ctr">
                        <a:lnSpc>
                          <a:spcPct val="115000"/>
                        </a:lnSpc>
                        <a:spcAft>
                          <a:spcPts val="0"/>
                        </a:spcAft>
                      </a:pPr>
                      <a:r>
                        <a:rPr lang="en-GB" sz="900" dirty="0">
                          <a:effectLst/>
                        </a:rPr>
                        <a:t>Grade</a:t>
                      </a:r>
                      <a:endParaRPr lang="en-GB" sz="900" dirty="0">
                        <a:effectLst/>
                        <a:latin typeface="Calibri"/>
                        <a:ea typeface="Calibri"/>
                        <a:cs typeface="Times New Roman"/>
                      </a:endParaRPr>
                    </a:p>
                  </a:txBody>
                  <a:tcPr marL="7607" marR="7607" marT="7607" marB="7607"/>
                </a:tc>
                <a:tc>
                  <a:txBody>
                    <a:bodyPr/>
                    <a:lstStyle/>
                    <a:p>
                      <a:pPr>
                        <a:lnSpc>
                          <a:spcPct val="115000"/>
                        </a:lnSpc>
                        <a:spcAft>
                          <a:spcPts val="0"/>
                        </a:spcAft>
                      </a:pPr>
                      <a:r>
                        <a:rPr lang="en-GB" sz="900">
                          <a:effectLst/>
                        </a:rPr>
                        <a:t>A - Excellent</a:t>
                      </a:r>
                      <a:endParaRPr lang="en-GB" sz="900">
                        <a:effectLst/>
                        <a:latin typeface="Calibri"/>
                        <a:ea typeface="Calibri"/>
                        <a:cs typeface="Times New Roman"/>
                      </a:endParaRPr>
                    </a:p>
                  </a:txBody>
                  <a:tcPr marL="7607" marR="7607" marT="7607" marB="7607"/>
                </a:tc>
                <a:tc>
                  <a:txBody>
                    <a:bodyPr/>
                    <a:lstStyle/>
                    <a:p>
                      <a:pPr>
                        <a:lnSpc>
                          <a:spcPct val="115000"/>
                        </a:lnSpc>
                        <a:spcAft>
                          <a:spcPts val="0"/>
                        </a:spcAft>
                      </a:pPr>
                      <a:r>
                        <a:rPr lang="en-GB" sz="900">
                          <a:effectLst/>
                        </a:rPr>
                        <a:t>B - Good</a:t>
                      </a:r>
                      <a:endParaRPr lang="en-GB" sz="900">
                        <a:effectLst/>
                        <a:latin typeface="Calibri"/>
                        <a:ea typeface="Calibri"/>
                        <a:cs typeface="Times New Roman"/>
                      </a:endParaRPr>
                    </a:p>
                  </a:txBody>
                  <a:tcPr marL="7607" marR="7607" marT="7607" marB="7607"/>
                </a:tc>
                <a:tc>
                  <a:txBody>
                    <a:bodyPr/>
                    <a:lstStyle/>
                    <a:p>
                      <a:pPr>
                        <a:lnSpc>
                          <a:spcPct val="115000"/>
                        </a:lnSpc>
                        <a:spcAft>
                          <a:spcPts val="0"/>
                        </a:spcAft>
                      </a:pPr>
                      <a:r>
                        <a:rPr lang="en-GB" sz="900">
                          <a:effectLst/>
                        </a:rPr>
                        <a:t>C - Requires improvement</a:t>
                      </a:r>
                      <a:endParaRPr lang="en-GB" sz="900">
                        <a:effectLst/>
                        <a:latin typeface="Calibri"/>
                        <a:ea typeface="Calibri"/>
                        <a:cs typeface="Times New Roman"/>
                      </a:endParaRPr>
                    </a:p>
                  </a:txBody>
                  <a:tcPr marL="7607" marR="7607" marT="7607" marB="7607"/>
                </a:tc>
                <a:tc>
                  <a:txBody>
                    <a:bodyPr/>
                    <a:lstStyle/>
                    <a:p>
                      <a:pPr>
                        <a:lnSpc>
                          <a:spcPct val="115000"/>
                        </a:lnSpc>
                        <a:spcAft>
                          <a:spcPts val="0"/>
                        </a:spcAft>
                      </a:pPr>
                      <a:r>
                        <a:rPr lang="en-GB" sz="900">
                          <a:effectLst/>
                        </a:rPr>
                        <a:t>D - Cause for concern</a:t>
                      </a:r>
                      <a:endParaRPr lang="en-GB" sz="900">
                        <a:effectLst/>
                        <a:latin typeface="Calibri"/>
                        <a:ea typeface="Calibri"/>
                        <a:cs typeface="Times New Roman"/>
                      </a:endParaRPr>
                    </a:p>
                  </a:txBody>
                  <a:tcPr marL="7607" marR="7607" marT="7607" marB="7607"/>
                </a:tc>
                <a:extLst>
                  <a:ext uri="{0D108BD9-81ED-4DB2-BD59-A6C34878D82A}">
                    <a16:rowId xmlns:a16="http://schemas.microsoft.com/office/drawing/2014/main" val="10000"/>
                  </a:ext>
                </a:extLst>
              </a:tr>
              <a:tr h="805140">
                <a:tc>
                  <a:txBody>
                    <a:bodyPr/>
                    <a:lstStyle/>
                    <a:p>
                      <a:pPr>
                        <a:lnSpc>
                          <a:spcPct val="115000"/>
                        </a:lnSpc>
                        <a:spcAft>
                          <a:spcPts val="0"/>
                        </a:spcAft>
                      </a:pPr>
                      <a:r>
                        <a:rPr lang="en-GB" sz="900" dirty="0">
                          <a:effectLst/>
                        </a:rPr>
                        <a:t>Behaviour (A-D)</a:t>
                      </a:r>
                      <a:br>
                        <a:rPr lang="en-GB" sz="900" dirty="0">
                          <a:effectLst/>
                        </a:rPr>
                      </a:br>
                      <a:r>
                        <a:rPr lang="en-GB" sz="900" dirty="0">
                          <a:effectLst/>
                        </a:rPr>
                        <a:t>this refers to students’ behaviour in class. </a:t>
                      </a:r>
                      <a:endParaRPr lang="en-GB" sz="900" dirty="0">
                        <a:effectLst/>
                        <a:latin typeface="Calibri"/>
                        <a:ea typeface="Calibri"/>
                        <a:cs typeface="Times New Roman"/>
                      </a:endParaRPr>
                    </a:p>
                  </a:txBody>
                  <a:tcPr marL="7607" marR="7607" marT="7607" marB="7607"/>
                </a:tc>
                <a:tc>
                  <a:txBody>
                    <a:bodyPr/>
                    <a:lstStyle/>
                    <a:p>
                      <a:pPr>
                        <a:lnSpc>
                          <a:spcPct val="115000"/>
                        </a:lnSpc>
                        <a:spcAft>
                          <a:spcPts val="0"/>
                        </a:spcAft>
                      </a:pPr>
                      <a:r>
                        <a:rPr lang="en-GB" sz="900">
                          <a:effectLst/>
                        </a:rPr>
                        <a:t>consistently listens in class, never distracts other students from their learning and is considerate of others</a:t>
                      </a:r>
                      <a:endParaRPr lang="en-GB" sz="900">
                        <a:effectLst/>
                        <a:latin typeface="Calibri"/>
                        <a:ea typeface="Calibri"/>
                        <a:cs typeface="Times New Roman"/>
                      </a:endParaRPr>
                    </a:p>
                  </a:txBody>
                  <a:tcPr marL="7607" marR="7607" marT="7607" marB="7607"/>
                </a:tc>
                <a:tc>
                  <a:txBody>
                    <a:bodyPr/>
                    <a:lstStyle/>
                    <a:p>
                      <a:pPr>
                        <a:lnSpc>
                          <a:spcPct val="115000"/>
                        </a:lnSpc>
                        <a:spcAft>
                          <a:spcPts val="0"/>
                        </a:spcAft>
                      </a:pPr>
                      <a:r>
                        <a:rPr lang="en-GB" sz="900">
                          <a:effectLst/>
                        </a:rPr>
                        <a:t>listens well to instructions and advice from teacher, rarely talks when the teacher is talking, is considerate of others</a:t>
                      </a:r>
                      <a:endParaRPr lang="en-GB" sz="900">
                        <a:effectLst/>
                        <a:latin typeface="Calibri"/>
                        <a:ea typeface="Calibri"/>
                        <a:cs typeface="Times New Roman"/>
                      </a:endParaRPr>
                    </a:p>
                  </a:txBody>
                  <a:tcPr marL="7607" marR="7607" marT="7607" marB="7607"/>
                </a:tc>
                <a:tc>
                  <a:txBody>
                    <a:bodyPr/>
                    <a:lstStyle/>
                    <a:p>
                      <a:pPr>
                        <a:lnSpc>
                          <a:spcPct val="115000"/>
                        </a:lnSpc>
                        <a:spcAft>
                          <a:spcPts val="0"/>
                        </a:spcAft>
                      </a:pPr>
                      <a:r>
                        <a:rPr lang="en-GB" sz="900">
                          <a:effectLst/>
                        </a:rPr>
                        <a:t>regularly talks when teacher is talking, can distract others, usually considerate of others  </a:t>
                      </a:r>
                    </a:p>
                    <a:p>
                      <a:pPr>
                        <a:lnSpc>
                          <a:spcPct val="115000"/>
                        </a:lnSpc>
                        <a:spcAft>
                          <a:spcPts val="1000"/>
                        </a:spcAft>
                      </a:pPr>
                      <a:r>
                        <a:rPr lang="en-GB" sz="900">
                          <a:effectLst/>
                        </a:rPr>
                        <a:t> </a:t>
                      </a:r>
                      <a:endParaRPr lang="en-GB" sz="900">
                        <a:effectLst/>
                        <a:latin typeface="Calibri"/>
                        <a:ea typeface="Calibri"/>
                        <a:cs typeface="Times New Roman"/>
                      </a:endParaRPr>
                    </a:p>
                  </a:txBody>
                  <a:tcPr marL="7607" marR="7607" marT="7607" marB="7607"/>
                </a:tc>
                <a:tc>
                  <a:txBody>
                    <a:bodyPr/>
                    <a:lstStyle/>
                    <a:p>
                      <a:pPr>
                        <a:lnSpc>
                          <a:spcPct val="115000"/>
                        </a:lnSpc>
                        <a:spcAft>
                          <a:spcPts val="0"/>
                        </a:spcAft>
                      </a:pPr>
                      <a:r>
                        <a:rPr lang="en-GB" sz="900" dirty="0">
                          <a:effectLst/>
                        </a:rPr>
                        <a:t> </a:t>
                      </a:r>
                      <a:r>
                        <a:rPr lang="en-GB" sz="900" dirty="0" smtClean="0">
                          <a:effectLst/>
                        </a:rPr>
                        <a:t>disrupts the learning,</a:t>
                      </a:r>
                      <a:r>
                        <a:rPr lang="en-GB" sz="900" baseline="0" dirty="0" smtClean="0">
                          <a:effectLst/>
                        </a:rPr>
                        <a:t> not considerate of others </a:t>
                      </a:r>
                      <a:endParaRPr lang="en-GB" sz="900" dirty="0">
                        <a:effectLst/>
                        <a:latin typeface="Calibri"/>
                        <a:ea typeface="Calibri"/>
                        <a:cs typeface="Times New Roman"/>
                      </a:endParaRPr>
                    </a:p>
                  </a:txBody>
                  <a:tcPr marL="7607" marR="7607" marT="7607" marB="7607"/>
                </a:tc>
                <a:extLst>
                  <a:ext uri="{0D108BD9-81ED-4DB2-BD59-A6C34878D82A}">
                    <a16:rowId xmlns:a16="http://schemas.microsoft.com/office/drawing/2014/main" val="10001"/>
                  </a:ext>
                </a:extLst>
              </a:tr>
              <a:tr h="2016813">
                <a:tc>
                  <a:txBody>
                    <a:bodyPr/>
                    <a:lstStyle/>
                    <a:p>
                      <a:pPr>
                        <a:lnSpc>
                          <a:spcPct val="115000"/>
                        </a:lnSpc>
                        <a:spcAft>
                          <a:spcPts val="1200"/>
                        </a:spcAft>
                      </a:pPr>
                      <a:r>
                        <a:rPr lang="en-GB" sz="900" dirty="0">
                          <a:effectLst/>
                        </a:rPr>
                        <a:t>Attitude to Learning (A-D)</a:t>
                      </a:r>
                      <a:br>
                        <a:rPr lang="en-GB" sz="900" dirty="0">
                          <a:effectLst/>
                        </a:rPr>
                      </a:br>
                      <a:r>
                        <a:rPr lang="en-GB" sz="900" dirty="0">
                          <a:effectLst/>
                        </a:rPr>
                        <a:t>this refers to the level of motivation to learn shown by a student. Does the student care about their learning? Are they working hard in class? A student can be well behaved, but poorly motivated.</a:t>
                      </a:r>
                      <a:br>
                        <a:rPr lang="en-GB" sz="900" dirty="0">
                          <a:effectLst/>
                        </a:rPr>
                      </a:br>
                      <a:endParaRPr lang="en-GB" sz="900" dirty="0">
                        <a:effectLst/>
                        <a:latin typeface="Calibri"/>
                        <a:ea typeface="Calibri"/>
                        <a:cs typeface="Times New Roman"/>
                      </a:endParaRPr>
                    </a:p>
                  </a:txBody>
                  <a:tcPr marL="7607" marR="7607" marT="7607" marB="7607"/>
                </a:tc>
                <a:tc>
                  <a:txBody>
                    <a:bodyPr/>
                    <a:lstStyle/>
                    <a:p>
                      <a:pPr>
                        <a:lnSpc>
                          <a:spcPct val="115000"/>
                        </a:lnSpc>
                        <a:spcAft>
                          <a:spcPts val="1200"/>
                        </a:spcAft>
                      </a:pPr>
                      <a:r>
                        <a:rPr lang="en-GB" sz="900" dirty="0">
                          <a:effectLst/>
                        </a:rPr>
                        <a:t>contributes to all/most lessons (answers and asks relevant questions – </a:t>
                      </a:r>
                      <a:r>
                        <a:rPr lang="en-GB" sz="900" u="sng" dirty="0">
                          <a:effectLst/>
                        </a:rPr>
                        <a:t>either one-to-one with teacher or in group/class situations</a:t>
                      </a:r>
                      <a:r>
                        <a:rPr lang="en-GB" sz="900" dirty="0">
                          <a:effectLst/>
                        </a:rPr>
                        <a:t>, volunteers to present/collaborate with others etc.), investigates and goes beyond the minimum required, completes tasks set with enthusiasm and interest. Is highly motivated to learn, succeed and progress. </a:t>
                      </a:r>
                      <a:endParaRPr lang="en-GB" sz="900" dirty="0">
                        <a:effectLst/>
                        <a:latin typeface="Calibri"/>
                        <a:ea typeface="Calibri"/>
                        <a:cs typeface="Times New Roman"/>
                      </a:endParaRPr>
                    </a:p>
                  </a:txBody>
                  <a:tcPr marL="7607" marR="7607" marT="7607" marB="7607"/>
                </a:tc>
                <a:tc>
                  <a:txBody>
                    <a:bodyPr/>
                    <a:lstStyle/>
                    <a:p>
                      <a:pPr>
                        <a:lnSpc>
                          <a:spcPct val="115000"/>
                        </a:lnSpc>
                        <a:spcAft>
                          <a:spcPts val="0"/>
                        </a:spcAft>
                      </a:pPr>
                      <a:r>
                        <a:rPr lang="en-GB" sz="900">
                          <a:effectLst/>
                        </a:rPr>
                        <a:t>regularly contributes to lessons (answers some questions and can sometimes ask relevant questions – </a:t>
                      </a:r>
                      <a:r>
                        <a:rPr lang="en-GB" sz="900" u="sng">
                          <a:effectLst/>
                        </a:rPr>
                        <a:t>either one-to-one with teacher or in group/class situations)</a:t>
                      </a:r>
                      <a:r>
                        <a:rPr lang="en-GB" sz="900">
                          <a:effectLst/>
                        </a:rPr>
                        <a:t>, completes all tasks set. Shows signs of motivation to learn, succeed, progress in that subject. </a:t>
                      </a:r>
                      <a:endParaRPr lang="en-GB" sz="900">
                        <a:effectLst/>
                        <a:latin typeface="Calibri"/>
                        <a:ea typeface="Calibri"/>
                        <a:cs typeface="Times New Roman"/>
                      </a:endParaRPr>
                    </a:p>
                  </a:txBody>
                  <a:tcPr marL="7607" marR="7607" marT="7607" marB="7607"/>
                </a:tc>
                <a:tc>
                  <a:txBody>
                    <a:bodyPr/>
                    <a:lstStyle/>
                    <a:p>
                      <a:pPr>
                        <a:lnSpc>
                          <a:spcPct val="115000"/>
                        </a:lnSpc>
                        <a:spcAft>
                          <a:spcPts val="0"/>
                        </a:spcAft>
                      </a:pPr>
                      <a:r>
                        <a:rPr lang="en-GB" sz="900">
                          <a:effectLst/>
                        </a:rPr>
                        <a:t>rarely contributes to lessons (does not answer or ask questions – even on a one-to-one basis.), completes the minimum for each task set. Does not show signs of any motivation to learn beyond the minimum required and has low motivation </a:t>
                      </a:r>
                      <a:endParaRPr lang="en-GB" sz="900">
                        <a:effectLst/>
                        <a:latin typeface="Calibri"/>
                        <a:ea typeface="Calibri"/>
                        <a:cs typeface="Times New Roman"/>
                      </a:endParaRPr>
                    </a:p>
                  </a:txBody>
                  <a:tcPr marL="7607" marR="7607" marT="7607" marB="7607"/>
                </a:tc>
                <a:tc>
                  <a:txBody>
                    <a:bodyPr/>
                    <a:lstStyle/>
                    <a:p>
                      <a:pPr>
                        <a:lnSpc>
                          <a:spcPct val="115000"/>
                        </a:lnSpc>
                        <a:spcAft>
                          <a:spcPts val="0"/>
                        </a:spcAft>
                      </a:pPr>
                      <a:r>
                        <a:rPr lang="en-GB" sz="900">
                          <a:effectLst/>
                        </a:rPr>
                        <a:t>no motivation to learn, succeed or progress</a:t>
                      </a:r>
                      <a:endParaRPr lang="en-GB" sz="900">
                        <a:effectLst/>
                        <a:latin typeface="Calibri"/>
                        <a:ea typeface="Calibri"/>
                        <a:cs typeface="Times New Roman"/>
                      </a:endParaRPr>
                    </a:p>
                  </a:txBody>
                  <a:tcPr marL="7607" marR="7607" marT="7607" marB="7607"/>
                </a:tc>
                <a:extLst>
                  <a:ext uri="{0D108BD9-81ED-4DB2-BD59-A6C34878D82A}">
                    <a16:rowId xmlns:a16="http://schemas.microsoft.com/office/drawing/2014/main" val="10002"/>
                  </a:ext>
                </a:extLst>
              </a:tr>
              <a:tr h="1554906">
                <a:tc>
                  <a:txBody>
                    <a:bodyPr/>
                    <a:lstStyle/>
                    <a:p>
                      <a:pPr>
                        <a:lnSpc>
                          <a:spcPct val="115000"/>
                        </a:lnSpc>
                        <a:spcAft>
                          <a:spcPts val="0"/>
                        </a:spcAft>
                      </a:pPr>
                      <a:r>
                        <a:rPr lang="en-GB" sz="900">
                          <a:effectLst/>
                        </a:rPr>
                        <a:t>Organisation (A-D)</a:t>
                      </a:r>
                      <a:br>
                        <a:rPr lang="en-GB" sz="900">
                          <a:effectLst/>
                        </a:rPr>
                      </a:br>
                      <a:r>
                        <a:rPr lang="en-GB" sz="900">
                          <a:effectLst/>
                        </a:rPr>
                        <a:t>this refers to how well a student completes their work, for instance homework. Do they always have the right equipment? </a:t>
                      </a:r>
                      <a:endParaRPr lang="en-GB" sz="900">
                        <a:effectLst/>
                        <a:latin typeface="Calibri"/>
                        <a:ea typeface="Calibri"/>
                        <a:cs typeface="Times New Roman"/>
                      </a:endParaRPr>
                    </a:p>
                  </a:txBody>
                  <a:tcPr marL="7607" marR="7607" marT="7607" marB="7607"/>
                </a:tc>
                <a:tc>
                  <a:txBody>
                    <a:bodyPr/>
                    <a:lstStyle/>
                    <a:p>
                      <a:pPr>
                        <a:lnSpc>
                          <a:spcPct val="115000"/>
                        </a:lnSpc>
                        <a:spcAft>
                          <a:spcPts val="0"/>
                        </a:spcAft>
                      </a:pPr>
                      <a:r>
                        <a:rPr lang="en-GB" sz="900">
                          <a:effectLst/>
                        </a:rPr>
                        <a:t>consistently completes classwork and homework on time, always prepared with correct materials and resources for each lesson, always on time to lessons, can manage the organisation of class activities when working individually or in groups</a:t>
                      </a:r>
                      <a:endParaRPr lang="en-GB" sz="900">
                        <a:effectLst/>
                        <a:latin typeface="Calibri"/>
                        <a:ea typeface="Calibri"/>
                        <a:cs typeface="Times New Roman"/>
                      </a:endParaRPr>
                    </a:p>
                  </a:txBody>
                  <a:tcPr marL="7607" marR="7607" marT="7607" marB="7607"/>
                </a:tc>
                <a:tc>
                  <a:txBody>
                    <a:bodyPr/>
                    <a:lstStyle/>
                    <a:p>
                      <a:pPr>
                        <a:lnSpc>
                          <a:spcPct val="115000"/>
                        </a:lnSpc>
                        <a:spcAft>
                          <a:spcPts val="0"/>
                        </a:spcAft>
                      </a:pPr>
                      <a:r>
                        <a:rPr lang="en-GB" sz="900">
                          <a:effectLst/>
                        </a:rPr>
                        <a:t>completes most classwork and homework on time, usually prepared with correct materials and resources for each lesson, usually on time to lessons, can usually manage the organisation of class activities when working individually or in groups</a:t>
                      </a:r>
                      <a:endParaRPr lang="en-GB" sz="900">
                        <a:effectLst/>
                        <a:latin typeface="Calibri"/>
                        <a:ea typeface="Calibri"/>
                        <a:cs typeface="Times New Roman"/>
                      </a:endParaRPr>
                    </a:p>
                  </a:txBody>
                  <a:tcPr marL="7607" marR="7607" marT="7607" marB="7607"/>
                </a:tc>
                <a:tc>
                  <a:txBody>
                    <a:bodyPr/>
                    <a:lstStyle/>
                    <a:p>
                      <a:pPr>
                        <a:lnSpc>
                          <a:spcPct val="115000"/>
                        </a:lnSpc>
                        <a:spcAft>
                          <a:spcPts val="0"/>
                        </a:spcAft>
                      </a:pPr>
                      <a:r>
                        <a:rPr lang="en-GB" sz="900">
                          <a:effectLst/>
                        </a:rPr>
                        <a:t>completes classwork and homework but not always on time, often forgets to bring correct materials and resources to lessons, can sometimes be late to lessons, can struggle at times to manage the organisation of class activities when working individually or in groups </a:t>
                      </a:r>
                      <a:endParaRPr lang="en-GB" sz="900">
                        <a:effectLst/>
                        <a:latin typeface="Calibri"/>
                        <a:ea typeface="Calibri"/>
                        <a:cs typeface="Times New Roman"/>
                      </a:endParaRPr>
                    </a:p>
                  </a:txBody>
                  <a:tcPr marL="7607" marR="7607" marT="7607" marB="7607"/>
                </a:tc>
                <a:tc>
                  <a:txBody>
                    <a:bodyPr/>
                    <a:lstStyle/>
                    <a:p>
                      <a:pPr>
                        <a:lnSpc>
                          <a:spcPct val="115000"/>
                        </a:lnSpc>
                        <a:spcAft>
                          <a:spcPts val="0"/>
                        </a:spcAft>
                      </a:pPr>
                      <a:r>
                        <a:rPr lang="en-GB" sz="900" dirty="0">
                          <a:effectLst/>
                        </a:rPr>
                        <a:t>rarely completes classwork or homework, rarely brings correct materials or resources to lessons, often late, struggles to manage their work in class</a:t>
                      </a:r>
                      <a:endParaRPr lang="en-GB" sz="900" dirty="0">
                        <a:effectLst/>
                        <a:latin typeface="Calibri"/>
                        <a:ea typeface="Calibri"/>
                        <a:cs typeface="Times New Roman"/>
                      </a:endParaRPr>
                    </a:p>
                  </a:txBody>
                  <a:tcPr marL="7607" marR="7607" marT="7607" marB="7607"/>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329975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5"/>
          </a:lnRef>
          <a:fillRef idx="1">
            <a:schemeClr val="lt1"/>
          </a:fillRef>
          <a:effectRef idx="0">
            <a:schemeClr val="accent5"/>
          </a:effectRef>
          <a:fontRef idx="minor">
            <a:schemeClr val="dk1"/>
          </a:fontRef>
        </p:style>
        <p:txBody>
          <a:bodyPr/>
          <a:lstStyle/>
          <a:p>
            <a:r>
              <a:rPr lang="en-GB" dirty="0" smtClean="0"/>
              <a:t>The attainment grades</a:t>
            </a:r>
            <a:endParaRPr lang="en-GB" dirty="0"/>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marL="0" indent="0">
              <a:buNone/>
            </a:pPr>
            <a:r>
              <a:rPr lang="en-GB" dirty="0"/>
              <a:t>Attainment:</a:t>
            </a:r>
          </a:p>
          <a:p>
            <a:r>
              <a:rPr lang="en-GB" dirty="0"/>
              <a:t>4+ </a:t>
            </a:r>
            <a:r>
              <a:rPr lang="en-GB" dirty="0" smtClean="0"/>
              <a:t>Outstanding</a:t>
            </a:r>
            <a:endParaRPr lang="en-GB" dirty="0"/>
          </a:p>
          <a:p>
            <a:r>
              <a:rPr lang="en-GB" dirty="0"/>
              <a:t>4 </a:t>
            </a:r>
            <a:r>
              <a:rPr lang="en-GB" dirty="0" smtClean="0"/>
              <a:t>Exceeding</a:t>
            </a:r>
            <a:endParaRPr lang="en-GB" dirty="0"/>
          </a:p>
          <a:p>
            <a:r>
              <a:rPr lang="en-GB" dirty="0"/>
              <a:t>3 </a:t>
            </a:r>
            <a:r>
              <a:rPr lang="en-GB" dirty="0" smtClean="0"/>
              <a:t>Meeting</a:t>
            </a:r>
            <a:endParaRPr lang="en-GB" dirty="0"/>
          </a:p>
          <a:p>
            <a:r>
              <a:rPr lang="en-GB" dirty="0"/>
              <a:t>2 </a:t>
            </a:r>
            <a:r>
              <a:rPr lang="en-GB" dirty="0" smtClean="0"/>
              <a:t>Developing</a:t>
            </a:r>
            <a:endParaRPr lang="en-GB" dirty="0"/>
          </a:p>
          <a:p>
            <a:r>
              <a:rPr lang="en-GB" dirty="0"/>
              <a:t>1 </a:t>
            </a:r>
            <a:r>
              <a:rPr lang="en-GB" dirty="0" smtClean="0"/>
              <a:t>Beginning</a:t>
            </a:r>
            <a:endParaRPr lang="en-GB" dirty="0"/>
          </a:p>
          <a:p>
            <a:endParaRPr lang="en-GB" dirty="0">
              <a:latin typeface="Arial Rounded MT Bold" panose="020F0704030504030204" pitchFamily="34" charset="0"/>
            </a:endParaRPr>
          </a:p>
        </p:txBody>
      </p:sp>
    </p:spTree>
    <p:extLst>
      <p:ext uri="{BB962C8B-B14F-4D97-AF65-F5344CB8AC3E}">
        <p14:creationId xmlns:p14="http://schemas.microsoft.com/office/powerpoint/2010/main" val="28525012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5"/>
          </a:lnRef>
          <a:fillRef idx="1">
            <a:schemeClr val="lt1"/>
          </a:fillRef>
          <a:effectRef idx="0">
            <a:schemeClr val="accent5"/>
          </a:effectRef>
          <a:fontRef idx="minor">
            <a:schemeClr val="dk1"/>
          </a:fontRef>
        </p:style>
        <p:txBody>
          <a:bodyPr/>
          <a:lstStyle/>
          <a:p>
            <a:r>
              <a:rPr lang="en-GB" dirty="0" smtClean="0"/>
              <a:t>2nd report – mid December</a:t>
            </a:r>
            <a:endParaRPr lang="en-GB" dirty="0"/>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r>
              <a:rPr lang="en-GB" dirty="0" smtClean="0"/>
              <a:t>Students will receive a data and effort report again but also…</a:t>
            </a:r>
          </a:p>
          <a:p>
            <a:endParaRPr lang="en-GB" dirty="0"/>
          </a:p>
          <a:p>
            <a:r>
              <a:rPr lang="en-GB" dirty="0" smtClean="0"/>
              <a:t>NEXT STEPS! </a:t>
            </a:r>
          </a:p>
          <a:p>
            <a:endParaRPr lang="en-GB" dirty="0"/>
          </a:p>
          <a:p>
            <a:r>
              <a:rPr lang="en-GB" dirty="0" smtClean="0"/>
              <a:t>What does that mean? </a:t>
            </a:r>
            <a:endParaRPr lang="en-GB" dirty="0"/>
          </a:p>
        </p:txBody>
      </p:sp>
    </p:spTree>
    <p:extLst>
      <p:ext uri="{BB962C8B-B14F-4D97-AF65-F5344CB8AC3E}">
        <p14:creationId xmlns:p14="http://schemas.microsoft.com/office/powerpoint/2010/main" val="13055088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5"/>
          </a:lnRef>
          <a:fillRef idx="1">
            <a:schemeClr val="lt1"/>
          </a:fillRef>
          <a:effectRef idx="0">
            <a:schemeClr val="accent5"/>
          </a:effectRef>
          <a:fontRef idx="minor">
            <a:schemeClr val="dk1"/>
          </a:fontRef>
        </p:style>
        <p:txBody>
          <a:bodyPr>
            <a:normAutofit/>
          </a:bodyPr>
          <a:lstStyle/>
          <a:p>
            <a:r>
              <a:rPr lang="en-GB" dirty="0" smtClean="0"/>
              <a:t>Targets to work on and improve</a:t>
            </a:r>
            <a:endParaRPr lang="en-GB" dirty="0"/>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r>
              <a:rPr lang="en-GB" dirty="0" smtClean="0"/>
              <a:t>What good is an attainment grade without knowing how to improve? </a:t>
            </a:r>
          </a:p>
          <a:p>
            <a:endParaRPr lang="en-GB" dirty="0"/>
          </a:p>
          <a:p>
            <a:r>
              <a:rPr lang="en-GB" dirty="0" smtClean="0"/>
              <a:t>Each teacher will give students a clear target that will outline how to improve in that subject. </a:t>
            </a:r>
            <a:endParaRPr lang="en-GB" dirty="0"/>
          </a:p>
        </p:txBody>
      </p:sp>
      <p:pic>
        <p:nvPicPr>
          <p:cNvPr id="2052" name="Picture 4" descr="Image result for student targe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4343400"/>
            <a:ext cx="22860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78555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5"/>
          </a:lnRef>
          <a:fillRef idx="1">
            <a:schemeClr val="lt1"/>
          </a:fillRef>
          <a:effectRef idx="0">
            <a:schemeClr val="accent5"/>
          </a:effectRef>
          <a:fontRef idx="minor">
            <a:schemeClr val="dk1"/>
          </a:fontRef>
        </p:style>
        <p:txBody>
          <a:bodyPr/>
          <a:lstStyle/>
          <a:p>
            <a:r>
              <a:rPr lang="en-GB" dirty="0" smtClean="0"/>
              <a:t>3</a:t>
            </a:r>
            <a:r>
              <a:rPr lang="en-GB" baseline="30000" dirty="0" smtClean="0"/>
              <a:t>rd</a:t>
            </a:r>
            <a:r>
              <a:rPr lang="en-GB" dirty="0" smtClean="0"/>
              <a:t> Report – February</a:t>
            </a:r>
            <a:endParaRPr lang="en-GB" dirty="0"/>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r>
              <a:rPr lang="en-GB" dirty="0" smtClean="0"/>
              <a:t>Students will receive a data and effort report </a:t>
            </a:r>
          </a:p>
          <a:p>
            <a:endParaRPr lang="en-GB" dirty="0" smtClean="0"/>
          </a:p>
          <a:p>
            <a:r>
              <a:rPr lang="en-GB" dirty="0" smtClean="0"/>
              <a:t>This data is for information and tracking – have the students been consistent with their grades? </a:t>
            </a:r>
            <a:endParaRPr lang="en-GB" dirty="0"/>
          </a:p>
          <a:p>
            <a:r>
              <a:rPr lang="en-GB" dirty="0" smtClean="0"/>
              <a:t>Has their effort also been consistent? </a:t>
            </a:r>
            <a:endParaRPr lang="en-GB" dirty="0"/>
          </a:p>
        </p:txBody>
      </p:sp>
    </p:spTree>
    <p:extLst>
      <p:ext uri="{BB962C8B-B14F-4D97-AF65-F5344CB8AC3E}">
        <p14:creationId xmlns:p14="http://schemas.microsoft.com/office/powerpoint/2010/main" val="26206579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90893"/>
            <a:ext cx="9487191" cy="980587"/>
          </a:xfrm>
        </p:spPr>
        <p:style>
          <a:lnRef idx="2">
            <a:schemeClr val="accent5"/>
          </a:lnRef>
          <a:fillRef idx="1">
            <a:schemeClr val="lt1"/>
          </a:fillRef>
          <a:effectRef idx="0">
            <a:schemeClr val="accent5"/>
          </a:effectRef>
          <a:fontRef idx="minor">
            <a:schemeClr val="dk1"/>
          </a:fontRef>
        </p:style>
        <p:txBody>
          <a:bodyPr/>
          <a:lstStyle/>
          <a:p>
            <a:r>
              <a:rPr lang="en-GB" dirty="0" smtClean="0"/>
              <a:t>4</a:t>
            </a:r>
            <a:r>
              <a:rPr lang="en-GB" baseline="30000" dirty="0" smtClean="0"/>
              <a:t>th</a:t>
            </a:r>
            <a:r>
              <a:rPr lang="en-GB" dirty="0" smtClean="0"/>
              <a:t>  Report – March</a:t>
            </a:r>
            <a:endParaRPr lang="en-GB" dirty="0"/>
          </a:p>
        </p:txBody>
      </p:sp>
      <p:sp>
        <p:nvSpPr>
          <p:cNvPr id="3" name="Content Placeholder 2"/>
          <p:cNvSpPr>
            <a:spLocks noGrp="1"/>
          </p:cNvSpPr>
          <p:nvPr>
            <p:ph idx="1"/>
          </p:nvPr>
        </p:nvSpPr>
        <p:spPr>
          <a:xfrm>
            <a:off x="460462" y="1738054"/>
            <a:ext cx="8444042" cy="3606561"/>
          </a:xfrm>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r>
              <a:rPr lang="en-GB" dirty="0" smtClean="0"/>
              <a:t>Students in Year 7&amp;8 will receive a data and effort </a:t>
            </a:r>
            <a:r>
              <a:rPr lang="en-GB" dirty="0"/>
              <a:t>report </a:t>
            </a:r>
            <a:r>
              <a:rPr lang="en-GB" dirty="0" smtClean="0"/>
              <a:t>and </a:t>
            </a:r>
            <a:r>
              <a:rPr lang="en-GB" dirty="0"/>
              <a:t>a year group message from the </a:t>
            </a:r>
            <a:r>
              <a:rPr lang="en-GB" dirty="0" smtClean="0"/>
              <a:t>Head of Year</a:t>
            </a:r>
            <a:endParaRPr lang="en-GB" dirty="0"/>
          </a:p>
          <a:p>
            <a:endParaRPr lang="en-GB" dirty="0" smtClean="0"/>
          </a:p>
          <a:p>
            <a:r>
              <a:rPr lang="en-GB" dirty="0" smtClean="0"/>
              <a:t>Students in Year 9 will receive a full end of year report from all subject teachers, focusing on what they need to improve in preparation for their </a:t>
            </a:r>
            <a:r>
              <a:rPr lang="en-GB" dirty="0" err="1" smtClean="0"/>
              <a:t>iGCSE</a:t>
            </a:r>
            <a:r>
              <a:rPr lang="en-GB" dirty="0" smtClean="0"/>
              <a:t>. They will also receive a message from the Head of Year.</a:t>
            </a:r>
          </a:p>
          <a:p>
            <a:endParaRPr lang="en-GB" dirty="0" smtClean="0"/>
          </a:p>
        </p:txBody>
      </p:sp>
    </p:spTree>
    <p:extLst>
      <p:ext uri="{BB962C8B-B14F-4D97-AF65-F5344CB8AC3E}">
        <p14:creationId xmlns:p14="http://schemas.microsoft.com/office/powerpoint/2010/main" val="5669920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1450</TotalTime>
  <Words>618</Words>
  <Application>Microsoft Office PowerPoint</Application>
  <PresentationFormat>On-screen Show (4:3)</PresentationFormat>
  <Paragraphs>65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Arial Rounded MT Bold</vt:lpstr>
      <vt:lpstr>Calibri</vt:lpstr>
      <vt:lpstr>Times New Roman</vt:lpstr>
      <vt:lpstr>Office Theme</vt:lpstr>
      <vt:lpstr>Report explanation for  KS3 students </vt:lpstr>
      <vt:lpstr>PowerPoint Presentation</vt:lpstr>
      <vt:lpstr> In this first report, there is a tutor settling in report </vt:lpstr>
      <vt:lpstr> We also report on students’ effort (learning attributes). This helps us understand in which areas students need to develop in order to succeed further. We grade this A – D. </vt:lpstr>
      <vt:lpstr>The attainment grades</vt:lpstr>
      <vt:lpstr>2nd report – mid December</vt:lpstr>
      <vt:lpstr>Targets to work on and improve</vt:lpstr>
      <vt:lpstr>3rd Report – February</vt:lpstr>
      <vt:lpstr>4th  Report – March</vt:lpstr>
      <vt:lpstr>5th  Report – end of June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 explanation Student version</dc:title>
  <dc:creator>Jane Haskins</dc:creator>
  <cp:lastModifiedBy>Marion Hamel</cp:lastModifiedBy>
  <cp:revision>18</cp:revision>
  <cp:lastPrinted>2019-10-02T10:14:21Z</cp:lastPrinted>
  <dcterms:created xsi:type="dcterms:W3CDTF">2006-08-16T00:00:00Z</dcterms:created>
  <dcterms:modified xsi:type="dcterms:W3CDTF">2019-10-18T10:51:27Z</dcterms:modified>
</cp:coreProperties>
</file>