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3"/>
    <p:sldMasterId id="2147483662" r:id="rId4"/>
  </p:sldMasterIdLst>
  <p:notesMasterIdLst>
    <p:notesMasterId r:id="rId35"/>
  </p:notesMasterIdLst>
  <p:sldIdLst>
    <p:sldId id="256" r:id="rId5"/>
    <p:sldId id="257" r:id="rId6"/>
    <p:sldId id="264" r:id="rId7"/>
    <p:sldId id="290" r:id="rId8"/>
    <p:sldId id="260" r:id="rId9"/>
    <p:sldId id="291" r:id="rId10"/>
    <p:sldId id="268" r:id="rId11"/>
    <p:sldId id="267" r:id="rId12"/>
    <p:sldId id="266" r:id="rId13"/>
    <p:sldId id="275" r:id="rId14"/>
    <p:sldId id="274" r:id="rId15"/>
    <p:sldId id="263" r:id="rId16"/>
    <p:sldId id="293" r:id="rId17"/>
    <p:sldId id="285" r:id="rId18"/>
    <p:sldId id="277" r:id="rId19"/>
    <p:sldId id="289" r:id="rId20"/>
    <p:sldId id="292" r:id="rId21"/>
    <p:sldId id="294" r:id="rId22"/>
    <p:sldId id="262" r:id="rId23"/>
    <p:sldId id="269" r:id="rId24"/>
    <p:sldId id="288" r:id="rId25"/>
    <p:sldId id="286" r:id="rId26"/>
    <p:sldId id="280" r:id="rId27"/>
    <p:sldId id="281" r:id="rId28"/>
    <p:sldId id="270" r:id="rId29"/>
    <p:sldId id="282" r:id="rId30"/>
    <p:sldId id="283" r:id="rId31"/>
    <p:sldId id="284" r:id="rId32"/>
    <p:sldId id="279" r:id="rId33"/>
    <p:sldId id="27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6835B-E7E9-3AA9-CD77-998EDAC7F05A}" v="280" dt="2019-09-04T13:24:15.975"/>
    <p1510:client id="{1113043F-C994-799F-C0F5-B987028528C3}" v="75" dt="2019-09-10T11:55:39.189"/>
    <p1510:client id="{1B1C925D-5252-4182-8763-908D26A82195}" v="3" dt="2019-09-10T11:20:44.508"/>
    <p1510:client id="{34F9A2A8-6242-9898-4D3D-42D2EA4EDBE1}" v="6" dt="2018-09-04T10:25:21.479"/>
    <p1510:client id="{4AD1076C-0C53-E1F5-0260-B923285DE96D}" v="63" dt="2018-09-04T10:00:04.386"/>
    <p1510:client id="{6986CE7A-91F7-6E4D-0793-4BD4117C70B2}" v="4" dt="2019-09-10T06:41:25.261"/>
    <p1510:client id="{A8F202A7-E188-4B61-9F3E-C01856327A37}" v="194" dt="2019-09-05T06:44:10.240"/>
    <p1510:client id="{E5F73C78-7064-98D3-07AC-C5E44A4F80F6}" v="257" dt="2018-09-04T09:57:56.183"/>
    <p1510:client id="{EB1043E3-EA10-D4B0-4AF4-258441E438E1}" v="49" dt="2018-09-04T09:44:22.993"/>
    <p1510:client id="{F228FE32-C362-4640-A4C9-847434EA40AD}" v="5" dt="2019-09-05T12:15:51.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68433-1724-4D7F-ACDD-BD2B71494369}" type="datetimeFigureOut">
              <a:rPr lang="en-GB" smtClean="0"/>
              <a:t>12/09/2019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4D30-8ABD-4396-A549-D48861792117}" type="slidenum">
              <a:rPr lang="en-GB" smtClean="0"/>
              <a:t>‹#›</a:t>
            </a:fld>
            <a:endParaRPr lang="en-GB"/>
          </a:p>
        </p:txBody>
      </p:sp>
    </p:spTree>
    <p:extLst>
      <p:ext uri="{BB962C8B-B14F-4D97-AF65-F5344CB8AC3E}">
        <p14:creationId xmlns:p14="http://schemas.microsoft.com/office/powerpoint/2010/main" val="229438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A841B986-B512-4893-8B99-A9649F3DC25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ED5EE9-607E-451E-8272-4318317D70D6}" type="slidenum">
              <a:rPr kumimoji="0" lang="cs-CZ"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cs-CZ"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9" name="Rectangle 2">
            <a:extLst>
              <a:ext uri="{FF2B5EF4-FFF2-40B4-BE49-F238E27FC236}">
                <a16:creationId xmlns:a16="http://schemas.microsoft.com/office/drawing/2014/main" id="{4A957A1F-B4E4-4D6D-9BEA-F7237BFCA5FB}"/>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069CF9E-6C81-4CD3-BEAA-A60E4C0BF3F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dirty="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dirty="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8" name="Picture 5" descr="NAE_PPT_Inside - Groove Lin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85800"/>
            <a:ext cx="12192001" cy="6413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331064"/>
            <a:ext cx="12191999" cy="368447"/>
          </a:xfrm>
          <a:prstGeom prst="rect">
            <a:avLst/>
          </a:prstGeom>
        </p:spPr>
      </p:pic>
      <p:sp>
        <p:nvSpPr>
          <p:cNvPr id="10" name="Title 1"/>
          <p:cNvSpPr>
            <a:spLocks noGrp="1"/>
          </p:cNvSpPr>
          <p:nvPr>
            <p:ph type="title"/>
          </p:nvPr>
        </p:nvSpPr>
        <p:spPr>
          <a:xfrm>
            <a:off x="408893" y="302172"/>
            <a:ext cx="10363200" cy="572961"/>
          </a:xfrm>
        </p:spPr>
        <p:txBody>
          <a:bodyPr anchor="t">
            <a:noAutofit/>
          </a:bodyPr>
          <a:lstStyle>
            <a:lvl1pPr algn="l">
              <a:defRPr sz="2800" b="0" i="0" cap="none" baseline="0">
                <a:solidFill>
                  <a:sysClr val="windowText" lastClr="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Footer Placeholder 2"/>
          <p:cNvSpPr>
            <a:spLocks noGrp="1"/>
          </p:cNvSpPr>
          <p:nvPr>
            <p:ph type="ftr" sz="quarter" idx="3"/>
          </p:nvPr>
        </p:nvSpPr>
        <p:spPr>
          <a:xfrm>
            <a:off x="4038600" y="6492876"/>
            <a:ext cx="4114800" cy="365125"/>
          </a:xfrm>
          <a:prstGeom prst="rect">
            <a:avLst/>
          </a:prstGeom>
        </p:spPr>
        <p:txBody>
          <a:bodyPr vert="horz" lIns="91440" tIns="45720" rIns="91440" bIns="45720" rtlCol="0" anchor="ctr"/>
          <a:lstStyle>
            <a:lvl1pPr algn="ctr">
              <a:defRPr sz="1100" b="0" i="0">
                <a:solidFill>
                  <a:schemeClr val="bg2">
                    <a:lumMod val="50000"/>
                  </a:schemeClr>
                </a:solidFill>
                <a:latin typeface="Arial" charset="0"/>
                <a:ea typeface="Arial" charset="0"/>
                <a:cs typeface="Arial" charset="0"/>
              </a:defRPr>
            </a:lvl1pPr>
          </a:lstStyle>
          <a:p>
            <a:r>
              <a:rPr lang="en-US"/>
              <a:t>Title goes here</a:t>
            </a:r>
          </a:p>
        </p:txBody>
      </p:sp>
      <p:sp>
        <p:nvSpPr>
          <p:cNvPr id="13" name="Slide Number Placeholder 3"/>
          <p:cNvSpPr>
            <a:spLocks noGrp="1"/>
          </p:cNvSpPr>
          <p:nvPr>
            <p:ph type="sldNum" sz="quarter" idx="4"/>
          </p:nvPr>
        </p:nvSpPr>
        <p:spPr>
          <a:xfrm>
            <a:off x="8610600" y="6492876"/>
            <a:ext cx="2743200" cy="365125"/>
          </a:xfrm>
          <a:prstGeom prst="rect">
            <a:avLst/>
          </a:prstGeom>
        </p:spPr>
        <p:txBody>
          <a:bodyPr vert="horz" lIns="91440" tIns="45720" rIns="91440" bIns="45720" rtlCol="0" anchor="ctr"/>
          <a:lstStyle>
            <a:lvl1pPr algn="r">
              <a:defRPr sz="1100">
                <a:solidFill>
                  <a:schemeClr val="bg2">
                    <a:lumMod val="50000"/>
                  </a:schemeClr>
                </a:solidFill>
                <a:latin typeface="Arial" charset="0"/>
                <a:ea typeface="Arial" charset="0"/>
                <a:cs typeface="Arial" charset="0"/>
              </a:defRPr>
            </a:lvl1pPr>
          </a:lstStyle>
          <a:p>
            <a:fld id="{B21E416C-82ED-5C4D-8976-6F0E4F2B1DC2}" type="slidenum">
              <a:rPr lang="en-US" smtClean="0"/>
              <a:pPr/>
              <a:t>‹#›</a:t>
            </a:fld>
            <a:endParaRPr lang="en-US"/>
          </a:p>
        </p:txBody>
      </p:sp>
      <p:sp>
        <p:nvSpPr>
          <p:cNvPr id="14" name="Date Placeholder 3"/>
          <p:cNvSpPr>
            <a:spLocks noGrp="1"/>
          </p:cNvSpPr>
          <p:nvPr>
            <p:ph type="dt" sz="half" idx="2"/>
          </p:nvPr>
        </p:nvSpPr>
        <p:spPr>
          <a:xfrm>
            <a:off x="532801" y="6492876"/>
            <a:ext cx="3213148" cy="365125"/>
          </a:xfrm>
          <a:prstGeom prst="rect">
            <a:avLst/>
          </a:prstGeom>
        </p:spPr>
        <p:txBody>
          <a:bodyPr anchor="ctr" anchorCtr="1"/>
          <a:lstStyle>
            <a:lvl1pPr algn="ctr" fontAlgn="ctr">
              <a:defRPr sz="1100" baseline="0">
                <a:solidFill>
                  <a:schemeClr val="bg2">
                    <a:lumMod val="50000"/>
                  </a:schemeClr>
                </a:solidFill>
                <a:latin typeface="Arial" charset="0"/>
                <a:ea typeface="Arial" charset="0"/>
                <a:cs typeface="Arial" charset="0"/>
              </a:defRPr>
            </a:lvl1pPr>
          </a:lstStyle>
          <a:p>
            <a:fld id="{B0292380-CAD4-5F4D-A42D-231AA9B1D96B}" type="datetime3">
              <a:rPr lang="en-HK" smtClean="0"/>
              <a:pPr/>
              <a:t>12 September 2019</a:t>
            </a:fld>
            <a:endParaRPr lang="en-US"/>
          </a:p>
        </p:txBody>
      </p:sp>
    </p:spTree>
    <p:extLst>
      <p:ext uri="{BB962C8B-B14F-4D97-AF65-F5344CB8AC3E}">
        <p14:creationId xmlns:p14="http://schemas.microsoft.com/office/powerpoint/2010/main" val="243694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107A2200-A1C2-4C79-8FE1-12A76E117B8F}"/>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489D11C7-6B20-43D0-AC66-A915A309BD7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10818502-4235-40AE-8520-FADF9A36A16D}"/>
              </a:ext>
            </a:extLst>
          </p:cNvPr>
          <p:cNvSpPr>
            <a:spLocks noGrp="1" noChangeArrowheads="1"/>
          </p:cNvSpPr>
          <p:nvPr>
            <p:ph type="sldNum" sz="quarter" idx="12"/>
          </p:nvPr>
        </p:nvSpPr>
        <p:spPr>
          <a:ln/>
        </p:spPr>
        <p:txBody>
          <a:bodyPr/>
          <a:lstStyle>
            <a:lvl1pPr>
              <a:defRPr/>
            </a:lvl1pPr>
          </a:lstStyle>
          <a:p>
            <a:pPr>
              <a:defRPr/>
            </a:pPr>
            <a:fld id="{ADBDAF93-6CD5-4F44-9B70-87D25287EB2A}" type="slidenum">
              <a:rPr lang="cs-CZ" altLang="en-US"/>
              <a:pPr>
                <a:defRPr/>
              </a:pPr>
              <a:t>‹#›</a:t>
            </a:fld>
            <a:endParaRPr lang="cs-CZ" altLang="en-US"/>
          </a:p>
        </p:txBody>
      </p:sp>
    </p:spTree>
    <p:extLst>
      <p:ext uri="{BB962C8B-B14F-4D97-AF65-F5344CB8AC3E}">
        <p14:creationId xmlns:p14="http://schemas.microsoft.com/office/powerpoint/2010/main" val="2360787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10B80E2-7465-4FE5-9D9A-74CA49A20F74}"/>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31A2AC5-CACB-4283-B169-A29CF263A6D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83F9AA5-D72E-4670-8842-1ED1B0E593BC}"/>
              </a:ext>
            </a:extLst>
          </p:cNvPr>
          <p:cNvSpPr>
            <a:spLocks noGrp="1" noChangeArrowheads="1"/>
          </p:cNvSpPr>
          <p:nvPr>
            <p:ph type="sldNum" sz="quarter" idx="12"/>
          </p:nvPr>
        </p:nvSpPr>
        <p:spPr>
          <a:ln/>
        </p:spPr>
        <p:txBody>
          <a:bodyPr/>
          <a:lstStyle>
            <a:lvl1pPr>
              <a:defRPr/>
            </a:lvl1pPr>
          </a:lstStyle>
          <a:p>
            <a:pPr>
              <a:defRPr/>
            </a:pPr>
            <a:fld id="{B17D4ECD-9FDE-446D-8EDB-1A7F7EA944A7}" type="slidenum">
              <a:rPr lang="cs-CZ" altLang="en-US"/>
              <a:pPr>
                <a:defRPr/>
              </a:pPr>
              <a:t>‹#›</a:t>
            </a:fld>
            <a:endParaRPr lang="cs-CZ" altLang="en-US"/>
          </a:p>
        </p:txBody>
      </p:sp>
    </p:spTree>
    <p:extLst>
      <p:ext uri="{BB962C8B-B14F-4D97-AF65-F5344CB8AC3E}">
        <p14:creationId xmlns:p14="http://schemas.microsoft.com/office/powerpoint/2010/main" val="1408993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6B3C32F-20F1-4836-A905-09C71C7466C9}"/>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50983AF3-6714-47DD-BCA3-87622105AEA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1BB0ACF5-CACE-46E7-8D3E-35E53D73B3E3}"/>
              </a:ext>
            </a:extLst>
          </p:cNvPr>
          <p:cNvSpPr>
            <a:spLocks noGrp="1" noChangeArrowheads="1"/>
          </p:cNvSpPr>
          <p:nvPr>
            <p:ph type="sldNum" sz="quarter" idx="12"/>
          </p:nvPr>
        </p:nvSpPr>
        <p:spPr>
          <a:ln/>
        </p:spPr>
        <p:txBody>
          <a:bodyPr/>
          <a:lstStyle>
            <a:lvl1pPr>
              <a:defRPr/>
            </a:lvl1pPr>
          </a:lstStyle>
          <a:p>
            <a:pPr>
              <a:defRPr/>
            </a:pPr>
            <a:fld id="{5A737F5E-E005-4A69-985E-D4FF56E7E9E9}" type="slidenum">
              <a:rPr lang="cs-CZ" altLang="en-US"/>
              <a:pPr>
                <a:defRPr/>
              </a:pPr>
              <a:t>‹#›</a:t>
            </a:fld>
            <a:endParaRPr lang="cs-CZ" altLang="en-US"/>
          </a:p>
        </p:txBody>
      </p:sp>
    </p:spTree>
    <p:extLst>
      <p:ext uri="{BB962C8B-B14F-4D97-AF65-F5344CB8AC3E}">
        <p14:creationId xmlns:p14="http://schemas.microsoft.com/office/powerpoint/2010/main" val="1368152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7C646F9-8FCB-4341-A8CB-E4453AD9F495}"/>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46E4776-1719-4565-AFAD-5369A36B29F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7DDA3363-23BB-4B93-B65D-2601210CAFD7}"/>
              </a:ext>
            </a:extLst>
          </p:cNvPr>
          <p:cNvSpPr>
            <a:spLocks noGrp="1" noChangeArrowheads="1"/>
          </p:cNvSpPr>
          <p:nvPr>
            <p:ph type="sldNum" sz="quarter" idx="12"/>
          </p:nvPr>
        </p:nvSpPr>
        <p:spPr>
          <a:ln/>
        </p:spPr>
        <p:txBody>
          <a:bodyPr/>
          <a:lstStyle>
            <a:lvl1pPr>
              <a:defRPr/>
            </a:lvl1pPr>
          </a:lstStyle>
          <a:p>
            <a:pPr>
              <a:defRPr/>
            </a:pPr>
            <a:fld id="{D2B65D28-3CC1-4F3B-B184-1A60FDA1B8CC}" type="slidenum">
              <a:rPr lang="cs-CZ" altLang="en-US"/>
              <a:pPr>
                <a:defRPr/>
              </a:pPr>
              <a:t>‹#›</a:t>
            </a:fld>
            <a:endParaRPr lang="cs-CZ" altLang="en-US"/>
          </a:p>
        </p:txBody>
      </p:sp>
    </p:spTree>
    <p:extLst>
      <p:ext uri="{BB962C8B-B14F-4D97-AF65-F5344CB8AC3E}">
        <p14:creationId xmlns:p14="http://schemas.microsoft.com/office/powerpoint/2010/main" val="788723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2479FEF-851E-4D5A-A651-3EB1187ECC37}"/>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E54E44DC-79D5-44FA-85B1-D1A005820E0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7294A93C-C871-4F85-A9F7-0CE70FE53424}"/>
              </a:ext>
            </a:extLst>
          </p:cNvPr>
          <p:cNvSpPr>
            <a:spLocks noGrp="1" noChangeArrowheads="1"/>
          </p:cNvSpPr>
          <p:nvPr>
            <p:ph type="sldNum" sz="quarter" idx="12"/>
          </p:nvPr>
        </p:nvSpPr>
        <p:spPr>
          <a:ln/>
        </p:spPr>
        <p:txBody>
          <a:bodyPr/>
          <a:lstStyle>
            <a:lvl1pPr>
              <a:defRPr/>
            </a:lvl1pPr>
          </a:lstStyle>
          <a:p>
            <a:pPr>
              <a:defRPr/>
            </a:pPr>
            <a:fld id="{9E0D996B-BD81-4455-957A-56FA1C5E2B28}" type="slidenum">
              <a:rPr lang="cs-CZ" altLang="en-US"/>
              <a:pPr>
                <a:defRPr/>
              </a:pPr>
              <a:t>‹#›</a:t>
            </a:fld>
            <a:endParaRPr lang="cs-CZ" altLang="en-US"/>
          </a:p>
        </p:txBody>
      </p:sp>
    </p:spTree>
    <p:extLst>
      <p:ext uri="{BB962C8B-B14F-4D97-AF65-F5344CB8AC3E}">
        <p14:creationId xmlns:p14="http://schemas.microsoft.com/office/powerpoint/2010/main" val="940652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D009FE9-BEA9-4E99-9DDE-3964F3516712}"/>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54E934D1-4A62-4805-B125-659E9E2FE16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5CE3B7F2-0E2F-42FB-98DD-60D0D185FD8D}"/>
              </a:ext>
            </a:extLst>
          </p:cNvPr>
          <p:cNvSpPr>
            <a:spLocks noGrp="1" noChangeArrowheads="1"/>
          </p:cNvSpPr>
          <p:nvPr>
            <p:ph type="sldNum" sz="quarter" idx="12"/>
          </p:nvPr>
        </p:nvSpPr>
        <p:spPr>
          <a:ln/>
        </p:spPr>
        <p:txBody>
          <a:bodyPr/>
          <a:lstStyle>
            <a:lvl1pPr>
              <a:defRPr/>
            </a:lvl1pPr>
          </a:lstStyle>
          <a:p>
            <a:pPr>
              <a:defRPr/>
            </a:pPr>
            <a:fld id="{46895773-D9BF-4CCC-BBF8-E59321D9F066}" type="slidenum">
              <a:rPr lang="cs-CZ" altLang="en-US"/>
              <a:pPr>
                <a:defRPr/>
              </a:pPr>
              <a:t>‹#›</a:t>
            </a:fld>
            <a:endParaRPr lang="cs-CZ" altLang="en-US"/>
          </a:p>
        </p:txBody>
      </p:sp>
    </p:spTree>
    <p:extLst>
      <p:ext uri="{BB962C8B-B14F-4D97-AF65-F5344CB8AC3E}">
        <p14:creationId xmlns:p14="http://schemas.microsoft.com/office/powerpoint/2010/main" val="343454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D1558A-D789-4F89-A3B4-862B7EB98349}"/>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5">
            <a:extLst>
              <a:ext uri="{FF2B5EF4-FFF2-40B4-BE49-F238E27FC236}">
                <a16:creationId xmlns:a16="http://schemas.microsoft.com/office/drawing/2014/main" id="{1408C815-AE44-4D68-9888-EFBD388AEAC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6">
            <a:extLst>
              <a:ext uri="{FF2B5EF4-FFF2-40B4-BE49-F238E27FC236}">
                <a16:creationId xmlns:a16="http://schemas.microsoft.com/office/drawing/2014/main" id="{2DEC490A-1350-4FE2-8C97-B49EDDABBFF0}"/>
              </a:ext>
            </a:extLst>
          </p:cNvPr>
          <p:cNvSpPr>
            <a:spLocks noGrp="1" noChangeArrowheads="1"/>
          </p:cNvSpPr>
          <p:nvPr>
            <p:ph type="sldNum" sz="quarter" idx="12"/>
          </p:nvPr>
        </p:nvSpPr>
        <p:spPr>
          <a:ln/>
        </p:spPr>
        <p:txBody>
          <a:bodyPr/>
          <a:lstStyle>
            <a:lvl1pPr>
              <a:defRPr/>
            </a:lvl1pPr>
          </a:lstStyle>
          <a:p>
            <a:pPr>
              <a:defRPr/>
            </a:pPr>
            <a:fld id="{63790A4B-5308-4AEC-B12D-0FF2C301BDF9}" type="slidenum">
              <a:rPr lang="cs-CZ" altLang="en-US"/>
              <a:pPr>
                <a:defRPr/>
              </a:pPr>
              <a:t>‹#›</a:t>
            </a:fld>
            <a:endParaRPr lang="cs-CZ" altLang="en-US"/>
          </a:p>
        </p:txBody>
      </p:sp>
    </p:spTree>
    <p:extLst>
      <p:ext uri="{BB962C8B-B14F-4D97-AF65-F5344CB8AC3E}">
        <p14:creationId xmlns:p14="http://schemas.microsoft.com/office/powerpoint/2010/main" val="275445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dirty="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DF6BF8-6442-4BBD-97CD-2D550AB108D5}"/>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370BA633-7067-4E67-AB0C-EE20A131EAE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E7CDA8E-3107-4E40-95A7-D4DBB3E4D71C}"/>
              </a:ext>
            </a:extLst>
          </p:cNvPr>
          <p:cNvSpPr>
            <a:spLocks noGrp="1" noChangeArrowheads="1"/>
          </p:cNvSpPr>
          <p:nvPr>
            <p:ph type="sldNum" sz="quarter" idx="12"/>
          </p:nvPr>
        </p:nvSpPr>
        <p:spPr>
          <a:ln/>
        </p:spPr>
        <p:txBody>
          <a:bodyPr/>
          <a:lstStyle>
            <a:lvl1pPr>
              <a:defRPr/>
            </a:lvl1pPr>
          </a:lstStyle>
          <a:p>
            <a:pPr>
              <a:defRPr/>
            </a:pPr>
            <a:fld id="{DA17EA7D-C17E-4D0E-AEAC-9B0FF7DFE388}" type="slidenum">
              <a:rPr lang="cs-CZ" altLang="en-US"/>
              <a:pPr>
                <a:defRPr/>
              </a:pPr>
              <a:t>‹#›</a:t>
            </a:fld>
            <a:endParaRPr lang="cs-CZ" altLang="en-US"/>
          </a:p>
        </p:txBody>
      </p:sp>
    </p:spTree>
    <p:extLst>
      <p:ext uri="{BB962C8B-B14F-4D97-AF65-F5344CB8AC3E}">
        <p14:creationId xmlns:p14="http://schemas.microsoft.com/office/powerpoint/2010/main" val="376966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50B22BE-E896-4F10-BE20-2494F600981C}"/>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6C78D1AE-4B0C-474D-A946-DE7D2007AD9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310B99B-8398-4D9F-88B1-F93DA683772C}"/>
              </a:ext>
            </a:extLst>
          </p:cNvPr>
          <p:cNvSpPr>
            <a:spLocks noGrp="1" noChangeArrowheads="1"/>
          </p:cNvSpPr>
          <p:nvPr>
            <p:ph type="sldNum" sz="quarter" idx="12"/>
          </p:nvPr>
        </p:nvSpPr>
        <p:spPr>
          <a:ln/>
        </p:spPr>
        <p:txBody>
          <a:bodyPr/>
          <a:lstStyle>
            <a:lvl1pPr>
              <a:defRPr/>
            </a:lvl1pPr>
          </a:lstStyle>
          <a:p>
            <a:pPr>
              <a:defRPr/>
            </a:pPr>
            <a:fld id="{A4712AD7-2B81-40E6-B3C3-445A381D1790}" type="slidenum">
              <a:rPr lang="cs-CZ" altLang="en-US"/>
              <a:pPr>
                <a:defRPr/>
              </a:pPr>
              <a:t>‹#›</a:t>
            </a:fld>
            <a:endParaRPr lang="cs-CZ" altLang="en-US"/>
          </a:p>
        </p:txBody>
      </p:sp>
    </p:spTree>
    <p:extLst>
      <p:ext uri="{BB962C8B-B14F-4D97-AF65-F5344CB8AC3E}">
        <p14:creationId xmlns:p14="http://schemas.microsoft.com/office/powerpoint/2010/main" val="163748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45373C2-5758-464E-8F8C-9B5B6B448B21}"/>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365B0F7D-DA71-4915-A22C-9666EED6ABF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42746EEE-2111-4741-B589-137046D7E28B}"/>
              </a:ext>
            </a:extLst>
          </p:cNvPr>
          <p:cNvSpPr>
            <a:spLocks noGrp="1" noChangeArrowheads="1"/>
          </p:cNvSpPr>
          <p:nvPr>
            <p:ph type="sldNum" sz="quarter" idx="12"/>
          </p:nvPr>
        </p:nvSpPr>
        <p:spPr>
          <a:ln/>
        </p:spPr>
        <p:txBody>
          <a:bodyPr/>
          <a:lstStyle>
            <a:lvl1pPr>
              <a:defRPr/>
            </a:lvl1pPr>
          </a:lstStyle>
          <a:p>
            <a:pPr>
              <a:defRPr/>
            </a:pPr>
            <a:fld id="{CAC79E7B-BF25-4446-9287-DE5CF1F1950A}" type="slidenum">
              <a:rPr lang="cs-CZ" altLang="en-US"/>
              <a:pPr>
                <a:defRPr/>
              </a:pPr>
              <a:t>‹#›</a:t>
            </a:fld>
            <a:endParaRPr lang="cs-CZ" altLang="en-US"/>
          </a:p>
        </p:txBody>
      </p:sp>
    </p:spTree>
    <p:extLst>
      <p:ext uri="{BB962C8B-B14F-4D97-AF65-F5344CB8AC3E}">
        <p14:creationId xmlns:p14="http://schemas.microsoft.com/office/powerpoint/2010/main" val="224171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3320CE4-8C8A-4D3D-B9D9-CA6CB51A9810}"/>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F2AEF3E4-C6B9-4342-8741-ABF06EDE255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18C7CA4C-EEFD-4A13-BE37-33F71BA02E84}"/>
              </a:ext>
            </a:extLst>
          </p:cNvPr>
          <p:cNvSpPr>
            <a:spLocks noGrp="1" noChangeArrowheads="1"/>
          </p:cNvSpPr>
          <p:nvPr>
            <p:ph type="sldNum" sz="quarter" idx="12"/>
          </p:nvPr>
        </p:nvSpPr>
        <p:spPr>
          <a:ln/>
        </p:spPr>
        <p:txBody>
          <a:bodyPr/>
          <a:lstStyle>
            <a:lvl1pPr>
              <a:defRPr/>
            </a:lvl1pPr>
          </a:lstStyle>
          <a:p>
            <a:pPr>
              <a:defRPr/>
            </a:pPr>
            <a:fld id="{034D1790-70BE-4A0A-BA5F-11EDAE6E43C8}" type="slidenum">
              <a:rPr lang="cs-CZ" altLang="en-US"/>
              <a:pPr>
                <a:defRPr/>
              </a:pPr>
              <a:t>‹#›</a:t>
            </a:fld>
            <a:endParaRPr lang="cs-CZ" altLang="en-US"/>
          </a:p>
        </p:txBody>
      </p:sp>
    </p:spTree>
    <p:extLst>
      <p:ext uri="{BB962C8B-B14F-4D97-AF65-F5344CB8AC3E}">
        <p14:creationId xmlns:p14="http://schemas.microsoft.com/office/powerpoint/2010/main" val="321972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dirty="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dirty="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dirty="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9/12/2019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1ACF593-5F83-47E7-823A-F26AF334577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en-US"/>
              <a:t>Click to edit Master title style</a:t>
            </a:r>
          </a:p>
        </p:txBody>
      </p:sp>
      <p:sp>
        <p:nvSpPr>
          <p:cNvPr id="1027" name="Rectangle 3">
            <a:extLst>
              <a:ext uri="{FF2B5EF4-FFF2-40B4-BE49-F238E27FC236}">
                <a16:creationId xmlns:a16="http://schemas.microsoft.com/office/drawing/2014/main" id="{62796605-D3D7-4D47-97D8-171849D7E64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a:t>Click to edit Master text styles</a:t>
            </a:r>
          </a:p>
          <a:p>
            <a:pPr lvl="1"/>
            <a:r>
              <a:rPr lang="cs-CZ" altLang="en-US"/>
              <a:t>Second level</a:t>
            </a:r>
          </a:p>
          <a:p>
            <a:pPr lvl="2"/>
            <a:r>
              <a:rPr lang="cs-CZ" altLang="en-US"/>
              <a:t>Third level</a:t>
            </a:r>
          </a:p>
          <a:p>
            <a:pPr lvl="3"/>
            <a:r>
              <a:rPr lang="cs-CZ" altLang="en-US"/>
              <a:t>Fourth level</a:t>
            </a:r>
          </a:p>
          <a:p>
            <a:pPr lvl="4"/>
            <a:r>
              <a:rPr lang="cs-CZ" altLang="en-US"/>
              <a:t>Fifth level</a:t>
            </a:r>
          </a:p>
        </p:txBody>
      </p:sp>
      <p:sp>
        <p:nvSpPr>
          <p:cNvPr id="1028" name="Rectangle 4">
            <a:extLst>
              <a:ext uri="{FF2B5EF4-FFF2-40B4-BE49-F238E27FC236}">
                <a16:creationId xmlns:a16="http://schemas.microsoft.com/office/drawing/2014/main" id="{292A8FC0-0FF1-43BC-99E3-A6AEDEAC276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a:extLst>
              <a:ext uri="{FF2B5EF4-FFF2-40B4-BE49-F238E27FC236}">
                <a16:creationId xmlns:a16="http://schemas.microsoft.com/office/drawing/2014/main" id="{34C6910B-6ECB-4B68-A81E-3EEEAFD48BD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a:extLst>
              <a:ext uri="{FF2B5EF4-FFF2-40B4-BE49-F238E27FC236}">
                <a16:creationId xmlns:a16="http://schemas.microsoft.com/office/drawing/2014/main" id="{96121EB2-A42C-4D48-A05A-BCAEE63BA02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1914B9E-C36D-48A9-8717-48E871ADCA94}" type="slidenum">
              <a:rPr lang="cs-CZ" altLang="en-US"/>
              <a:pPr>
                <a:defRPr/>
              </a:pPr>
              <a:t>‹#›</a:t>
            </a:fld>
            <a:endParaRPr lang="cs-CZ" altLang="en-US"/>
          </a:p>
        </p:txBody>
      </p:sp>
    </p:spTree>
    <p:extLst>
      <p:ext uri="{BB962C8B-B14F-4D97-AF65-F5344CB8AC3E}">
        <p14:creationId xmlns:p14="http://schemas.microsoft.com/office/powerpoint/2010/main" val="1576740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5-3/reading-resources-and-tips"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pbis.fireflycloud.net/year-5-3/reading-resources-and-tips" TargetMode="External"/><Relationship Id="rId2" Type="http://schemas.openxmlformats.org/officeDocument/2006/relationships/hyperlink" Target="https://pbis.fireflycloud.net/mathematics-9" TargetMode="External"/><Relationship Id="rId1" Type="http://schemas.openxmlformats.org/officeDocument/2006/relationships/slideLayout" Target="../slideLayouts/slideLayout2.xml"/><Relationship Id="rId6" Type="http://schemas.openxmlformats.org/officeDocument/2006/relationships/hyperlink" Target="https://pbis.fireflycloud.net/year-5-3/kamyk" TargetMode="External"/><Relationship Id="rId5" Type="http://schemas.openxmlformats.org/officeDocument/2006/relationships/hyperlink" Target="https://pbis.fireflycloud.net/creative-curriculum" TargetMode="External"/><Relationship Id="rId4" Type="http://schemas.openxmlformats.org/officeDocument/2006/relationships/hyperlink" Target="https://pbis.fireflycloud.net/year-5-3/english-and-maths-learning-objectiv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gillian.malins@pbis.cz" TargetMode="External"/><Relationship Id="rId2" Type="http://schemas.openxmlformats.org/officeDocument/2006/relationships/hyperlink" Target="mailto:Victoria.smith@pbis.cz" TargetMode="Externa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mailto:mazhar.ghaffar@pbis.cz"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ordangliaeducation.com/schools/prague/british-international/school-life/school-uniform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kukrisports.co.uk/teamshop/praguebritishinternationalschool/productNavListNg.action"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B33B-F96B-4BDE-962E-2A2348C18A04}"/>
              </a:ext>
            </a:extLst>
          </p:cNvPr>
          <p:cNvSpPr>
            <a:spLocks noGrp="1"/>
          </p:cNvSpPr>
          <p:nvPr>
            <p:ph type="ctrTitle"/>
          </p:nvPr>
        </p:nvSpPr>
        <p:spPr/>
        <p:txBody>
          <a:bodyPr/>
          <a:lstStyle/>
          <a:p>
            <a:r>
              <a:rPr lang="en-GB"/>
              <a:t>PBIS Year 5 Welcome Meeting</a:t>
            </a:r>
          </a:p>
        </p:txBody>
      </p:sp>
      <p:sp>
        <p:nvSpPr>
          <p:cNvPr id="3" name="Subtitle 2">
            <a:extLst>
              <a:ext uri="{FF2B5EF4-FFF2-40B4-BE49-F238E27FC236}">
                <a16:creationId xmlns:a16="http://schemas.microsoft.com/office/drawing/2014/main" id="{E918CE53-C500-4CE5-AAC4-B1E78630EFAC}"/>
              </a:ext>
            </a:extLst>
          </p:cNvPr>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8610600" y="5220775"/>
            <a:ext cx="3453131" cy="941763"/>
          </a:xfrm>
          <a:prstGeom prst="rect">
            <a:avLst/>
          </a:prstGeom>
        </p:spPr>
      </p:pic>
    </p:spTree>
    <p:extLst>
      <p:ext uri="{BB962C8B-B14F-4D97-AF65-F5344CB8AC3E}">
        <p14:creationId xmlns:p14="http://schemas.microsoft.com/office/powerpoint/2010/main" val="121722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Birthdays</a:t>
            </a:r>
          </a:p>
        </p:txBody>
      </p:sp>
      <p:sp>
        <p:nvSpPr>
          <p:cNvPr id="3" name="Footer Placeholder 2"/>
          <p:cNvSpPr>
            <a:spLocks noGrp="1"/>
          </p:cNvSpPr>
          <p:nvPr>
            <p:ph type="ftr" sz="quarter" idx="3"/>
          </p:nvPr>
        </p:nvSpPr>
        <p:spPr/>
        <p:txBody>
          <a:bodyPr/>
          <a:lstStyle/>
          <a:p>
            <a:r>
              <a:rPr lang="en-US"/>
              <a:t>Year 5 Welcome Meeting</a:t>
            </a:r>
          </a:p>
        </p:txBody>
      </p:sp>
      <p:sp>
        <p:nvSpPr>
          <p:cNvPr id="4" name="Slide Number Placeholder 3"/>
          <p:cNvSpPr>
            <a:spLocks noGrp="1"/>
          </p:cNvSpPr>
          <p:nvPr>
            <p:ph type="sldNum" sz="quarter" idx="4"/>
          </p:nvPr>
        </p:nvSpPr>
        <p:spPr/>
        <p:txBody>
          <a:bodyPr/>
          <a:lstStyle/>
          <a:p>
            <a:fld id="{B21E416C-82ED-5C4D-8976-6F0E4F2B1DC2}" type="slidenum">
              <a:rPr lang="en-US" smtClean="0"/>
              <a:pPr/>
              <a:t>10</a:t>
            </a:fld>
            <a:endParaRPr lang="en-US"/>
          </a:p>
        </p:txBody>
      </p:sp>
      <p:sp>
        <p:nvSpPr>
          <p:cNvPr id="5" name="Date Placeholder 4"/>
          <p:cNvSpPr>
            <a:spLocks noGrp="1"/>
          </p:cNvSpPr>
          <p:nvPr>
            <p:ph type="dt" sz="half" idx="2"/>
          </p:nvPr>
        </p:nvSpPr>
        <p:spPr/>
        <p:txBody>
          <a:bodyPr/>
          <a:lstStyle/>
          <a:p>
            <a:fld id="{B0292380-CAD4-5F4D-A42D-231AA9B1D96B}" type="datetime3">
              <a:rPr lang="en-HK" smtClean="0"/>
              <a:pPr/>
              <a:t>12 September 2019</a:t>
            </a:fld>
            <a:endParaRPr lang="en-US"/>
          </a:p>
        </p:txBody>
      </p:sp>
      <p:pic>
        <p:nvPicPr>
          <p:cNvPr id="9" name="Picture 8"/>
          <p:cNvPicPr>
            <a:picLocks noChangeAspect="1"/>
          </p:cNvPicPr>
          <p:nvPr/>
        </p:nvPicPr>
        <p:blipFill>
          <a:blip r:embed="rId2"/>
          <a:stretch>
            <a:fillRect/>
          </a:stretch>
        </p:blipFill>
        <p:spPr>
          <a:xfrm>
            <a:off x="8751028" y="3329"/>
            <a:ext cx="3188484" cy="871804"/>
          </a:xfrm>
          <a:prstGeom prst="rect">
            <a:avLst/>
          </a:prstGeom>
        </p:spPr>
      </p:pic>
      <p:pic>
        <p:nvPicPr>
          <p:cNvPr id="10" name="Picture 9"/>
          <p:cNvPicPr>
            <a:picLocks noChangeAspect="1"/>
          </p:cNvPicPr>
          <p:nvPr/>
        </p:nvPicPr>
        <p:blipFill>
          <a:blip r:embed="rId3"/>
          <a:stretch>
            <a:fillRect/>
          </a:stretch>
        </p:blipFill>
        <p:spPr>
          <a:xfrm>
            <a:off x="6148734" y="1526629"/>
            <a:ext cx="5572125" cy="3714750"/>
          </a:xfrm>
          <a:prstGeom prst="rect">
            <a:avLst/>
          </a:prstGeom>
        </p:spPr>
      </p:pic>
      <p:sp>
        <p:nvSpPr>
          <p:cNvPr id="7" name="TextBox 6">
            <a:extLst>
              <a:ext uri="{FF2B5EF4-FFF2-40B4-BE49-F238E27FC236}">
                <a16:creationId xmlns:a16="http://schemas.microsoft.com/office/drawing/2014/main" id="{6C85855A-42F9-48BB-B847-6098E14FA713}"/>
              </a:ext>
            </a:extLst>
          </p:cNvPr>
          <p:cNvSpPr txBox="1"/>
          <p:nvPr/>
        </p:nvSpPr>
        <p:spPr>
          <a:xfrm>
            <a:off x="878541" y="1246094"/>
            <a:ext cx="4464423"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We enjoy celebrating the children's birthdays at school. If you would like to send a treat for this, please send cupcakes/ muffins rather than a whole cake as this makes it much easier for us!</a:t>
            </a:r>
          </a:p>
          <a:p>
            <a:endParaRPr lang="en-US" sz="2400" dirty="0"/>
          </a:p>
          <a:p>
            <a:r>
              <a:rPr lang="en-US" sz="2400" dirty="0"/>
              <a:t>Please avoid sending in extra 'party food'.</a:t>
            </a:r>
          </a:p>
          <a:p>
            <a:pPr algn="ctr"/>
            <a:endParaRPr lang="en-US" sz="2400" b="1" dirty="0"/>
          </a:p>
          <a:p>
            <a:pPr algn="ctr"/>
            <a:r>
              <a:rPr lang="en-US" sz="2400" b="1" dirty="0"/>
              <a:t>Please check with the teacher about allergies. Please avoid nuts.</a:t>
            </a:r>
            <a:endParaRPr lang="en-US" b="1"/>
          </a:p>
          <a:p>
            <a:endParaRPr lang="en-US" dirty="0"/>
          </a:p>
        </p:txBody>
      </p:sp>
    </p:spTree>
    <p:extLst>
      <p:ext uri="{BB962C8B-B14F-4D97-AF65-F5344CB8AC3E}">
        <p14:creationId xmlns:p14="http://schemas.microsoft.com/office/powerpoint/2010/main" val="244044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Seesaw (App) and VLE</a:t>
            </a:r>
          </a:p>
        </p:txBody>
      </p:sp>
      <p:sp>
        <p:nvSpPr>
          <p:cNvPr id="3" name="Content Placeholder 2"/>
          <p:cNvSpPr>
            <a:spLocks noGrp="1"/>
          </p:cNvSpPr>
          <p:nvPr>
            <p:ph idx="1"/>
          </p:nvPr>
        </p:nvSpPr>
        <p:spPr>
          <a:xfrm>
            <a:off x="710735" y="2508726"/>
            <a:ext cx="10783920" cy="4491111"/>
          </a:xfrm>
        </p:spPr>
        <p:txBody>
          <a:bodyPr vert="horz" lIns="45720" tIns="45720" rIns="45720" bIns="45720" rtlCol="0" anchor="t">
            <a:normAutofit/>
          </a:bodyPr>
          <a:lstStyle/>
          <a:p>
            <a:r>
              <a:rPr lang="en-GB" sz="2800" dirty="0"/>
              <a:t>We will be using the app, Seesaw, as a learning journal/portfolio to share our work in school. </a:t>
            </a:r>
          </a:p>
          <a:p>
            <a:endParaRPr lang="en-GB" sz="2800" dirty="0"/>
          </a:p>
          <a:p>
            <a:r>
              <a:rPr lang="en-GB" sz="2800" dirty="0"/>
              <a:t>Each parent will be able to see their child’s work and comment on it.</a:t>
            </a:r>
            <a:endParaRPr lang="en-GB" dirty="0"/>
          </a:p>
          <a:p>
            <a:endParaRPr lang="en-GB" sz="2800" i="1" dirty="0"/>
          </a:p>
          <a:p>
            <a:r>
              <a:rPr lang="en-GB" sz="2800" i="1" dirty="0"/>
              <a:t>Please speak to your child's class teacher if you are not sure how to access this. </a:t>
            </a:r>
            <a:endParaRPr lang="en-GB" i="1" dirty="0"/>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3"/>
          <a:stretch>
            <a:fillRect/>
          </a:stretch>
        </p:blipFill>
        <p:spPr>
          <a:xfrm>
            <a:off x="8759993" y="131027"/>
            <a:ext cx="3188484" cy="871804"/>
          </a:xfrm>
          <a:prstGeom prst="rect">
            <a:avLst/>
          </a:prstGeom>
        </p:spPr>
      </p:pic>
    </p:spTree>
    <p:extLst>
      <p:ext uri="{BB962C8B-B14F-4D97-AF65-F5344CB8AC3E}">
        <p14:creationId xmlns:p14="http://schemas.microsoft.com/office/powerpoint/2010/main" val="222312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212B-15DB-AF48-8984-0B3EFC7EDDA2}"/>
              </a:ext>
            </a:extLst>
          </p:cNvPr>
          <p:cNvSpPr>
            <a:spLocks noGrp="1"/>
          </p:cNvSpPr>
          <p:nvPr>
            <p:ph type="title"/>
          </p:nvPr>
        </p:nvSpPr>
        <p:spPr>
          <a:xfrm>
            <a:off x="865977" y="498952"/>
            <a:ext cx="9720072" cy="1499616"/>
          </a:xfrm>
        </p:spPr>
        <p:txBody>
          <a:bodyPr/>
          <a:lstStyle/>
          <a:p>
            <a:r>
              <a:rPr lang="en-US"/>
              <a:t>Homework in Year 5 </a:t>
            </a:r>
          </a:p>
        </p:txBody>
      </p:sp>
      <p:sp>
        <p:nvSpPr>
          <p:cNvPr id="3" name="Content Placeholder 2">
            <a:extLst>
              <a:ext uri="{FF2B5EF4-FFF2-40B4-BE49-F238E27FC236}">
                <a16:creationId xmlns:a16="http://schemas.microsoft.com/office/drawing/2014/main" id="{97F898F0-EAD4-2F4F-BA33-F59624D01293}"/>
              </a:ext>
            </a:extLst>
          </p:cNvPr>
          <p:cNvSpPr>
            <a:spLocks noGrp="1"/>
          </p:cNvSpPr>
          <p:nvPr>
            <p:ph idx="1"/>
          </p:nvPr>
        </p:nvSpPr>
        <p:spPr>
          <a:xfrm>
            <a:off x="522254" y="1362982"/>
            <a:ext cx="11512669" cy="4905514"/>
          </a:xfrm>
        </p:spPr>
        <p:txBody>
          <a:bodyPr vert="horz" lIns="91440" tIns="45720" rIns="91440" bIns="45720" rtlCol="0" anchor="t">
            <a:noAutofit/>
          </a:bodyPr>
          <a:lstStyle/>
          <a:p>
            <a:pPr marL="264795" lvl="1"/>
            <a:endParaRPr lang="en-US" sz="2900"/>
          </a:p>
          <a:p>
            <a:pPr marL="127635" lvl="1" indent="0">
              <a:buNone/>
            </a:pPr>
            <a:r>
              <a:rPr lang="en-US" sz="2400" u="sng" dirty="0"/>
              <a:t>DAILY</a:t>
            </a:r>
          </a:p>
          <a:p>
            <a:pPr marL="264795" lvl="1">
              <a:buFont typeface="Arial" pitchFamily="18" charset="2"/>
              <a:buChar char="•"/>
            </a:pPr>
            <a:r>
              <a:rPr lang="en-US" sz="2400" dirty="0"/>
              <a:t>Reading everyday  is </a:t>
            </a:r>
            <a:r>
              <a:rPr lang="en-US" sz="2400" b="1" u="sng" dirty="0">
                <a:solidFill>
                  <a:srgbClr val="C00000"/>
                </a:solidFill>
              </a:rPr>
              <a:t>essential.</a:t>
            </a:r>
            <a:endParaRPr lang="en-US" sz="2400" dirty="0"/>
          </a:p>
          <a:p>
            <a:pPr marL="264795" lvl="1">
              <a:buFont typeface="Arial" pitchFamily="18" charset="2"/>
              <a:buChar char="•"/>
            </a:pPr>
            <a:r>
              <a:rPr lang="en-US" sz="2400" dirty="0"/>
              <a:t>Please read library books and/or reading scheme books and initial the home-school diary to show that reading has taken place.  Teachers or TAs will check and initial the diary also.</a:t>
            </a:r>
          </a:p>
          <a:p>
            <a:pPr marL="127635" lvl="1" indent="0">
              <a:buNone/>
            </a:pPr>
            <a:endParaRPr lang="en-US" sz="2400" dirty="0">
              <a:ea typeface="+mn-lt"/>
              <a:cs typeface="+mn-lt"/>
            </a:endParaRPr>
          </a:p>
          <a:p>
            <a:pPr marL="0" indent="0">
              <a:buNone/>
            </a:pPr>
            <a:r>
              <a:rPr lang="en-GB" sz="2400" u="sng" dirty="0"/>
              <a:t>WEEKLY </a:t>
            </a:r>
            <a:r>
              <a:rPr lang="en-GB" sz="2400" dirty="0"/>
              <a:t> </a:t>
            </a:r>
          </a:p>
          <a:p>
            <a:pPr>
              <a:buFont typeface="Arial" panose="020B0604020202020204" pitchFamily="34" charset="0"/>
              <a:buChar char="•"/>
            </a:pPr>
            <a:r>
              <a:rPr lang="en-GB" sz="2400" dirty="0"/>
              <a:t>Spellings will be stuck into Homework books and tested on Friday. Spelling lists may be longer or shorter depending on abilities, however, all children are taught the same spelling rules. An activity may be included e.g. sentence writing. Their score will be recorded in their diary every Friday. </a:t>
            </a:r>
          </a:p>
          <a:p>
            <a:pPr>
              <a:buFont typeface="Arial" panose="020B0604020202020204" pitchFamily="34" charset="0"/>
              <a:buChar char="•"/>
            </a:pPr>
            <a:r>
              <a:rPr lang="en-GB" sz="2400" dirty="0"/>
              <a:t>Maths and English: A weekly activity based on what we have been learning. This might be worksheets, reading comprehension, a writing task, online task or a practical activity.</a:t>
            </a:r>
          </a:p>
          <a:p>
            <a:endParaRPr lang="en-GB" sz="2000" u="sng"/>
          </a:p>
          <a:p>
            <a:endParaRPr lang="en-GB" sz="2000"/>
          </a:p>
          <a:p>
            <a:endParaRPr lang="en-GB" sz="2000"/>
          </a:p>
          <a:p>
            <a:endParaRPr lang="en-GB" sz="2000"/>
          </a:p>
          <a:p>
            <a:pPr marL="274320" lvl="1" indent="0">
              <a:buNone/>
            </a:pPr>
            <a:endParaRPr lang="en-GB"/>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3"/>
          <a:stretch>
            <a:fillRect/>
          </a:stretch>
        </p:blipFill>
        <p:spPr>
          <a:xfrm>
            <a:off x="8849640" y="63050"/>
            <a:ext cx="3188484" cy="871804"/>
          </a:xfrm>
          <a:prstGeom prst="rect">
            <a:avLst/>
          </a:prstGeom>
        </p:spPr>
      </p:pic>
    </p:spTree>
    <p:extLst>
      <p:ext uri="{BB962C8B-B14F-4D97-AF65-F5344CB8AC3E}">
        <p14:creationId xmlns:p14="http://schemas.microsoft.com/office/powerpoint/2010/main" val="181883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62E6-1F42-45F3-9472-11448AA80D45}"/>
              </a:ext>
            </a:extLst>
          </p:cNvPr>
          <p:cNvSpPr>
            <a:spLocks noGrp="1"/>
          </p:cNvSpPr>
          <p:nvPr>
            <p:ph type="title"/>
          </p:nvPr>
        </p:nvSpPr>
        <p:spPr/>
        <p:txBody>
          <a:bodyPr/>
          <a:lstStyle/>
          <a:p>
            <a:endParaRPr lang="en-US"/>
          </a:p>
        </p:txBody>
      </p:sp>
      <p:pic>
        <p:nvPicPr>
          <p:cNvPr id="4" name="Picture 4" descr="A close up of text on a whiteboard&#10;&#10;Description generated with high confidence">
            <a:extLst>
              <a:ext uri="{FF2B5EF4-FFF2-40B4-BE49-F238E27FC236}">
                <a16:creationId xmlns:a16="http://schemas.microsoft.com/office/drawing/2014/main" id="{573DF1C1-74EE-45B8-995D-E51E8EBB5C0D}"/>
              </a:ext>
            </a:extLst>
          </p:cNvPr>
          <p:cNvPicPr>
            <a:picLocks noGrp="1" noChangeAspect="1"/>
          </p:cNvPicPr>
          <p:nvPr>
            <p:ph idx="1"/>
          </p:nvPr>
        </p:nvPicPr>
        <p:blipFill>
          <a:blip r:embed="rId2"/>
          <a:stretch>
            <a:fillRect/>
          </a:stretch>
        </p:blipFill>
        <p:spPr>
          <a:xfrm>
            <a:off x="-1928" y="2354"/>
            <a:ext cx="5158966" cy="6853645"/>
          </a:xfrm>
          <a:prstGeom prst="rect">
            <a:avLst/>
          </a:prstGeom>
        </p:spPr>
      </p:pic>
      <p:pic>
        <p:nvPicPr>
          <p:cNvPr id="6" name="Picture 6" descr="A close up of a newspaper&#10;&#10;Description generated with very high confidence">
            <a:extLst>
              <a:ext uri="{FF2B5EF4-FFF2-40B4-BE49-F238E27FC236}">
                <a16:creationId xmlns:a16="http://schemas.microsoft.com/office/drawing/2014/main" id="{DE25BD34-00CB-45BE-9ADE-15B97F24B2AA}"/>
              </a:ext>
            </a:extLst>
          </p:cNvPr>
          <p:cNvPicPr>
            <a:picLocks noChangeAspect="1"/>
          </p:cNvPicPr>
          <p:nvPr/>
        </p:nvPicPr>
        <p:blipFill>
          <a:blip r:embed="rId3"/>
          <a:stretch>
            <a:fillRect/>
          </a:stretch>
        </p:blipFill>
        <p:spPr>
          <a:xfrm>
            <a:off x="5127171" y="47140"/>
            <a:ext cx="4898571" cy="6807262"/>
          </a:xfrm>
          <a:prstGeom prst="rect">
            <a:avLst/>
          </a:prstGeom>
        </p:spPr>
      </p:pic>
    </p:spTree>
    <p:extLst>
      <p:ext uri="{BB962C8B-B14F-4D97-AF65-F5344CB8AC3E}">
        <p14:creationId xmlns:p14="http://schemas.microsoft.com/office/powerpoint/2010/main" val="44678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212B-15DB-AF48-8984-0B3EFC7EDDA2}"/>
              </a:ext>
            </a:extLst>
          </p:cNvPr>
          <p:cNvSpPr>
            <a:spLocks noGrp="1"/>
          </p:cNvSpPr>
          <p:nvPr>
            <p:ph type="title"/>
          </p:nvPr>
        </p:nvSpPr>
        <p:spPr>
          <a:xfrm>
            <a:off x="810288" y="584590"/>
            <a:ext cx="9720072" cy="1499616"/>
          </a:xfrm>
        </p:spPr>
        <p:txBody>
          <a:bodyPr/>
          <a:lstStyle/>
          <a:p>
            <a:r>
              <a:rPr lang="en-US" dirty="0"/>
              <a:t>Homework Schedule </a:t>
            </a:r>
          </a:p>
        </p:txBody>
      </p:sp>
      <p:sp>
        <p:nvSpPr>
          <p:cNvPr id="3" name="Content Placeholder 2">
            <a:extLst>
              <a:ext uri="{FF2B5EF4-FFF2-40B4-BE49-F238E27FC236}">
                <a16:creationId xmlns:a16="http://schemas.microsoft.com/office/drawing/2014/main" id="{97F898F0-EAD4-2F4F-BA33-F59624D01293}"/>
              </a:ext>
            </a:extLst>
          </p:cNvPr>
          <p:cNvSpPr>
            <a:spLocks noGrp="1"/>
          </p:cNvSpPr>
          <p:nvPr>
            <p:ph idx="1"/>
          </p:nvPr>
        </p:nvSpPr>
        <p:spPr>
          <a:xfrm>
            <a:off x="1110519" y="1678128"/>
            <a:ext cx="9697140" cy="4905514"/>
          </a:xfrm>
        </p:spPr>
        <p:txBody>
          <a:bodyPr vert="horz" lIns="91440" tIns="45720" rIns="91440" bIns="45720" rtlCol="0" anchor="t">
            <a:noAutofit/>
          </a:bodyPr>
          <a:lstStyle/>
          <a:p>
            <a:pPr marL="264795" lvl="1"/>
            <a:endParaRPr lang="en-US" sz="2800" dirty="0"/>
          </a:p>
          <a:p>
            <a:r>
              <a:rPr lang="en-GB" sz="2800" b="1" i="1" dirty="0"/>
              <a:t>Homework will </a:t>
            </a:r>
            <a:r>
              <a:rPr lang="en-GB" sz="2800" b="1" i="1" dirty="0">
                <a:ea typeface="+mn-lt"/>
                <a:cs typeface="+mn-lt"/>
              </a:rPr>
              <a:t>always </a:t>
            </a:r>
            <a:r>
              <a:rPr lang="en-GB" sz="2800" b="1" i="1" dirty="0"/>
              <a:t>be posted on the VLE . </a:t>
            </a:r>
          </a:p>
          <a:p>
            <a:r>
              <a:rPr lang="en-GB" sz="2800" b="1" i="1" dirty="0"/>
              <a:t>It can then be completed in HW books.</a:t>
            </a:r>
            <a:endParaRPr lang="en-GB" sz="2800"/>
          </a:p>
          <a:p>
            <a:endParaRPr lang="en-GB" sz="2800" b="1" i="1" dirty="0"/>
          </a:p>
          <a:p>
            <a:r>
              <a:rPr lang="en-GB" sz="2800" b="1" i="1" dirty="0"/>
              <a:t>Weekly homework will be given on a FRIDAY and should be returned every WEDNESDAY.</a:t>
            </a:r>
          </a:p>
          <a:p>
            <a:r>
              <a:rPr lang="en-GB" sz="2800" i="1" dirty="0"/>
              <a:t>To promote independence, we will be encouraging the children to take charge of their own homework responsibilities. As such, if a </a:t>
            </a:r>
            <a:r>
              <a:rPr lang="en-GB" sz="2800" i="1"/>
              <a:t>child repeatedly( 2 times or more) </a:t>
            </a:r>
            <a:r>
              <a:rPr lang="en-GB" sz="2800" i="1" dirty="0"/>
              <a:t>doesn't complete their homework/ it is late, they will lose 10 minutes of golden time. </a:t>
            </a:r>
          </a:p>
        </p:txBody>
      </p:sp>
      <p:pic>
        <p:nvPicPr>
          <p:cNvPr id="5" name="Picture 4"/>
          <p:cNvPicPr>
            <a:picLocks noChangeAspect="1"/>
          </p:cNvPicPr>
          <p:nvPr/>
        </p:nvPicPr>
        <p:blipFill>
          <a:blip r:embed="rId2"/>
          <a:stretch>
            <a:fillRect/>
          </a:stretch>
        </p:blipFill>
        <p:spPr>
          <a:xfrm>
            <a:off x="8822746" y="63050"/>
            <a:ext cx="3188484" cy="871804"/>
          </a:xfrm>
          <a:prstGeom prst="rect">
            <a:avLst/>
          </a:prstGeom>
        </p:spPr>
      </p:pic>
    </p:spTree>
    <p:extLst>
      <p:ext uri="{BB962C8B-B14F-4D97-AF65-F5344CB8AC3E}">
        <p14:creationId xmlns:p14="http://schemas.microsoft.com/office/powerpoint/2010/main" val="399439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697716" y="0"/>
            <a:ext cx="6858000" cy="6858000"/>
          </a:xfrm>
          <a:prstGeom prst="rect">
            <a:avLst/>
          </a:prstGeom>
        </p:spPr>
      </p:pic>
      <p:pic>
        <p:nvPicPr>
          <p:cNvPr id="3" name="Picture 2"/>
          <p:cNvPicPr>
            <a:picLocks noChangeAspect="1"/>
          </p:cNvPicPr>
          <p:nvPr/>
        </p:nvPicPr>
        <p:blipFill>
          <a:blip r:embed="rId3"/>
          <a:stretch>
            <a:fillRect/>
          </a:stretch>
        </p:blipFill>
        <p:spPr>
          <a:xfrm>
            <a:off x="8795853" y="149314"/>
            <a:ext cx="3188484" cy="871804"/>
          </a:xfrm>
          <a:prstGeom prst="rect">
            <a:avLst/>
          </a:prstGeom>
        </p:spPr>
      </p:pic>
      <p:sp>
        <p:nvSpPr>
          <p:cNvPr id="5" name="Rectangle 4"/>
          <p:cNvSpPr/>
          <p:nvPr/>
        </p:nvSpPr>
        <p:spPr>
          <a:xfrm>
            <a:off x="7682344" y="1303266"/>
            <a:ext cx="4236605" cy="4893647"/>
          </a:xfrm>
          <a:prstGeom prst="rect">
            <a:avLst/>
          </a:prstGeom>
        </p:spPr>
        <p:txBody>
          <a:bodyPr wrap="square" anchor="t">
            <a:spAutoFit/>
          </a:bodyPr>
          <a:lstStyle/>
          <a:p>
            <a:pPr algn="ctr"/>
            <a:r>
              <a:rPr lang="en-GB" sz="2400" dirty="0">
                <a:hlinkClick r:id="rId4" invalidUrl="http://"/>
              </a:rPr>
              <a:t>Advice for READING AT HOME:</a:t>
            </a:r>
          </a:p>
          <a:p>
            <a:pPr algn="ctr"/>
            <a:endParaRPr lang="en-GB" sz="2400">
              <a:hlinkClick r:id="rId5" invalidUrl="http://"/>
            </a:endParaRPr>
          </a:p>
          <a:p>
            <a:pPr algn="ctr"/>
            <a:r>
              <a:rPr lang="en-GB" sz="2400" dirty="0">
                <a:hlinkClick r:id="rId6"/>
              </a:rPr>
              <a:t>https://pbis.fireflycloud.net/year-5-3/reading-resources-and-tips</a:t>
            </a:r>
            <a:r>
              <a:rPr lang="en-GB" sz="2400" dirty="0"/>
              <a:t> </a:t>
            </a:r>
          </a:p>
          <a:p>
            <a:pPr algn="ctr"/>
            <a:endParaRPr lang="en-GB" sz="2400"/>
          </a:p>
          <a:p>
            <a:pPr algn="ctr"/>
            <a:r>
              <a:rPr lang="en-GB" sz="2400" dirty="0"/>
              <a:t>Follow the link to a page on the Year 5 VLE.</a:t>
            </a:r>
          </a:p>
          <a:p>
            <a:pPr algn="ctr"/>
            <a:endParaRPr lang="en-GB" sz="2400"/>
          </a:p>
          <a:p>
            <a:pPr algn="ctr"/>
            <a:r>
              <a:rPr lang="en-GB" sz="2400" dirty="0"/>
              <a:t>Feel free to add a comment to the page with some ideas you have for helping your child read at home that you would like to share.</a:t>
            </a:r>
          </a:p>
        </p:txBody>
      </p:sp>
    </p:spTree>
    <p:extLst>
      <p:ext uri="{BB962C8B-B14F-4D97-AF65-F5344CB8AC3E}">
        <p14:creationId xmlns:p14="http://schemas.microsoft.com/office/powerpoint/2010/main" val="234916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9" y="203199"/>
            <a:ext cx="9550399" cy="6924973"/>
          </a:xfrm>
          <a:prstGeom prst="rect">
            <a:avLst/>
          </a:prstGeom>
          <a:noFill/>
        </p:spPr>
        <p:txBody>
          <a:bodyPr wrap="square" rtlCol="0">
            <a:spAutoFit/>
          </a:bodyPr>
          <a:lstStyle/>
          <a:p>
            <a:pPr algn="ctr"/>
            <a:r>
              <a:rPr lang="en-GB" sz="2400" u="sng"/>
              <a:t>How to we motivate and praise the children?</a:t>
            </a:r>
          </a:p>
          <a:p>
            <a:endParaRPr lang="en-GB" sz="2400"/>
          </a:p>
          <a:p>
            <a:pPr marL="285750" indent="-285750">
              <a:buFont typeface="Wingdings" panose="05000000000000000000" pitchFamily="2" charset="2"/>
              <a:buChar char="ü"/>
            </a:pPr>
            <a:r>
              <a:rPr lang="en-GB" sz="2400"/>
              <a:t>Flag points – awarded to classes to win Class of the week (15 minutes extra playtime)</a:t>
            </a:r>
          </a:p>
          <a:p>
            <a:endParaRPr lang="en-GB" sz="2400"/>
          </a:p>
          <a:p>
            <a:endParaRPr lang="en-GB" sz="2400"/>
          </a:p>
          <a:p>
            <a:pPr marL="285750" indent="-285750">
              <a:buFont typeface="Wingdings" panose="05000000000000000000" pitchFamily="2" charset="2"/>
              <a:buChar char="ü"/>
            </a:pPr>
            <a:r>
              <a:rPr lang="en-GB" sz="2400"/>
              <a:t>House points – awarded to individuals for excellent work/ behaviour.</a:t>
            </a:r>
          </a:p>
          <a:p>
            <a:endParaRPr lang="en-GB" sz="2400"/>
          </a:p>
          <a:p>
            <a:endParaRPr lang="en-GB" sz="2400"/>
          </a:p>
          <a:p>
            <a:pPr marL="285750" indent="-285750">
              <a:buFont typeface="Wingdings" panose="05000000000000000000" pitchFamily="2" charset="2"/>
              <a:buChar char="ü"/>
            </a:pPr>
            <a:r>
              <a:rPr lang="en-GB" sz="2400"/>
              <a:t>Golden time – 2.20 – 2.50 every Friday</a:t>
            </a:r>
          </a:p>
          <a:p>
            <a:r>
              <a:rPr lang="en-GB" sz="2400"/>
              <a:t>	</a:t>
            </a:r>
          </a:p>
          <a:p>
            <a:r>
              <a:rPr lang="en-GB" sz="2400"/>
              <a:t>	The children may lose Golden Time after a warning in blocks of 10minutes. If your child 	loses Golden time, they will bring home a reflection form for you to sign and return to the 	class teacher.</a:t>
            </a:r>
          </a:p>
          <a:p>
            <a:endParaRPr lang="en-GB" sz="2400"/>
          </a:p>
          <a:p>
            <a:endParaRPr lang="en-GB" sz="2400"/>
          </a:p>
          <a:p>
            <a:pPr marL="285750" indent="-285750">
              <a:buFont typeface="Wingdings" panose="05000000000000000000" pitchFamily="2" charset="2"/>
              <a:buChar char="ü"/>
            </a:pPr>
            <a:r>
              <a:rPr lang="en-GB" sz="2400"/>
              <a:t>In class reward systems</a:t>
            </a:r>
          </a:p>
          <a:p>
            <a:endParaRPr lang="en-GB"/>
          </a:p>
          <a:p>
            <a:endParaRPr lang="en-GB"/>
          </a:p>
        </p:txBody>
      </p:sp>
      <p:pic>
        <p:nvPicPr>
          <p:cNvPr id="3" name="Picture 2"/>
          <p:cNvPicPr>
            <a:picLocks noChangeAspect="1"/>
          </p:cNvPicPr>
          <p:nvPr/>
        </p:nvPicPr>
        <p:blipFill>
          <a:blip r:embed="rId2"/>
          <a:stretch>
            <a:fillRect/>
          </a:stretch>
        </p:blipFill>
        <p:spPr>
          <a:xfrm>
            <a:off x="8925976" y="71360"/>
            <a:ext cx="3188484" cy="877900"/>
          </a:xfrm>
          <a:prstGeom prst="rect">
            <a:avLst/>
          </a:prstGeom>
        </p:spPr>
      </p:pic>
      <p:pic>
        <p:nvPicPr>
          <p:cNvPr id="4" name="Picture 3"/>
          <p:cNvPicPr>
            <a:picLocks noChangeAspect="1"/>
          </p:cNvPicPr>
          <p:nvPr/>
        </p:nvPicPr>
        <p:blipFill>
          <a:blip r:embed="rId3"/>
          <a:stretch>
            <a:fillRect/>
          </a:stretch>
        </p:blipFill>
        <p:spPr>
          <a:xfrm>
            <a:off x="9273308" y="2151122"/>
            <a:ext cx="1608425" cy="1059668"/>
          </a:xfrm>
          <a:prstGeom prst="rect">
            <a:avLst/>
          </a:prstGeom>
        </p:spPr>
      </p:pic>
      <p:pic>
        <p:nvPicPr>
          <p:cNvPr id="5" name="Picture 4"/>
          <p:cNvPicPr>
            <a:picLocks noChangeAspect="1"/>
          </p:cNvPicPr>
          <p:nvPr/>
        </p:nvPicPr>
        <p:blipFill>
          <a:blip r:embed="rId4"/>
          <a:stretch>
            <a:fillRect/>
          </a:stretch>
        </p:blipFill>
        <p:spPr>
          <a:xfrm>
            <a:off x="9164945" y="3919778"/>
            <a:ext cx="2499405" cy="2499405"/>
          </a:xfrm>
          <a:prstGeom prst="rect">
            <a:avLst/>
          </a:prstGeom>
        </p:spPr>
      </p:pic>
    </p:spTree>
    <p:extLst>
      <p:ext uri="{BB962C8B-B14F-4D97-AF65-F5344CB8AC3E}">
        <p14:creationId xmlns:p14="http://schemas.microsoft.com/office/powerpoint/2010/main" val="334677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09773-7D68-4BD1-BB8F-8423A1FD0AC5}"/>
              </a:ext>
            </a:extLst>
          </p:cNvPr>
          <p:cNvSpPr>
            <a:spLocks noGrp="1"/>
          </p:cNvSpPr>
          <p:nvPr>
            <p:ph type="title"/>
          </p:nvPr>
        </p:nvSpPr>
        <p:spPr/>
        <p:txBody>
          <a:bodyPr/>
          <a:lstStyle/>
          <a:p>
            <a:r>
              <a:rPr lang="en-US" dirty="0" err="1"/>
              <a:t>InFORMATION</a:t>
            </a:r>
            <a:r>
              <a:rPr lang="en-US" dirty="0"/>
              <a:t> AND GUIDANCE FOR </a:t>
            </a:r>
            <a:r>
              <a:rPr lang="en-US" dirty="0" err="1"/>
              <a:t>pARENTS</a:t>
            </a:r>
          </a:p>
        </p:txBody>
      </p:sp>
      <p:sp>
        <p:nvSpPr>
          <p:cNvPr id="3" name="Content Placeholder 2">
            <a:extLst>
              <a:ext uri="{FF2B5EF4-FFF2-40B4-BE49-F238E27FC236}">
                <a16:creationId xmlns:a16="http://schemas.microsoft.com/office/drawing/2014/main" id="{5E729284-AA30-4973-AC88-85D94C9E9BDD}"/>
              </a:ext>
            </a:extLst>
          </p:cNvPr>
          <p:cNvSpPr>
            <a:spLocks noGrp="1"/>
          </p:cNvSpPr>
          <p:nvPr>
            <p:ph idx="1"/>
          </p:nvPr>
        </p:nvSpPr>
        <p:spPr>
          <a:xfrm>
            <a:off x="791046" y="1972235"/>
            <a:ext cx="10813766" cy="4453665"/>
          </a:xfrm>
        </p:spPr>
        <p:txBody>
          <a:bodyPr vert="horz" lIns="45720" tIns="45720" rIns="45720" bIns="45720" rtlCol="0" anchor="t">
            <a:normAutofit fontScale="92500" lnSpcReduction="20000"/>
          </a:bodyPr>
          <a:lstStyle/>
          <a:p>
            <a:r>
              <a:rPr lang="en-US" i="1" dirty="0"/>
              <a:t>There is lots on the VLE:</a:t>
            </a:r>
          </a:p>
          <a:p>
            <a:endParaRPr lang="en-US" dirty="0"/>
          </a:p>
          <a:p>
            <a:pPr marL="0" indent="0">
              <a:buNone/>
            </a:pPr>
            <a:r>
              <a:rPr lang="en-US" dirty="0" err="1"/>
              <a:t>Maths</a:t>
            </a:r>
            <a:r>
              <a:rPr lang="en-US" dirty="0"/>
              <a:t>: </a:t>
            </a:r>
            <a:r>
              <a:rPr lang="en-US" dirty="0">
                <a:ea typeface="+mn-lt"/>
                <a:cs typeface="+mn-lt"/>
                <a:hlinkClick r:id="rId2"/>
              </a:rPr>
              <a:t>https://pbis.fireflycloud.net/mathematics-9</a:t>
            </a:r>
          </a:p>
          <a:p>
            <a:pPr marL="0" indent="0">
              <a:buNone/>
            </a:pPr>
            <a:endParaRPr lang="en-US" dirty="0"/>
          </a:p>
          <a:p>
            <a:pPr marL="0" indent="0">
              <a:buNone/>
            </a:pPr>
            <a:r>
              <a:rPr lang="en-US" dirty="0"/>
              <a:t>Reading with your child:</a:t>
            </a:r>
            <a:r>
              <a:rPr lang="en-US" dirty="0">
                <a:ea typeface="+mn-lt"/>
                <a:cs typeface="+mn-lt"/>
                <a:hlinkClick r:id="rId3"/>
              </a:rPr>
              <a:t>https://pbis.fireflycloud.net/year-5-3/reading-resources-and-tips</a:t>
            </a:r>
          </a:p>
          <a:p>
            <a:pPr marL="0" indent="0">
              <a:buNone/>
            </a:pPr>
            <a:endParaRPr lang="en-US" dirty="0"/>
          </a:p>
          <a:p>
            <a:pPr marL="0" indent="0">
              <a:buNone/>
            </a:pPr>
            <a:r>
              <a:rPr lang="en-US" dirty="0"/>
              <a:t>Learning Objectives for Year 5:   </a:t>
            </a:r>
            <a:r>
              <a:rPr lang="en-US" dirty="0">
                <a:ea typeface="+mn-lt"/>
                <a:cs typeface="+mn-lt"/>
                <a:hlinkClick r:id="rId4"/>
              </a:rPr>
              <a:t>https://pbis.fireflycloud.net/year-5-3/english-and-maths-learning-objectives</a:t>
            </a:r>
            <a:endParaRPr lang="en-US" dirty="0"/>
          </a:p>
          <a:p>
            <a:pPr marL="0" indent="0">
              <a:buNone/>
            </a:pPr>
            <a:endParaRPr lang="en-US" dirty="0"/>
          </a:p>
          <a:p>
            <a:pPr marL="0" indent="0">
              <a:buNone/>
            </a:pPr>
            <a:r>
              <a:rPr lang="en-US" dirty="0"/>
              <a:t>Topic maps:  </a:t>
            </a:r>
            <a:r>
              <a:rPr lang="en-US" dirty="0">
                <a:ea typeface="+mn-lt"/>
                <a:cs typeface="+mn-lt"/>
                <a:hlinkClick r:id="rId5"/>
              </a:rPr>
              <a:t>https://pbis.fireflycloud.net/creative-curriculum</a:t>
            </a:r>
          </a:p>
          <a:p>
            <a:pPr marL="0" indent="0">
              <a:buNone/>
            </a:pPr>
            <a:endParaRPr lang="en-US" dirty="0"/>
          </a:p>
          <a:p>
            <a:pPr marL="0" indent="0">
              <a:buNone/>
            </a:pPr>
            <a:r>
              <a:rPr lang="en-US" dirty="0"/>
              <a:t>Our class pages are here: </a:t>
            </a:r>
            <a:r>
              <a:rPr lang="en-US" dirty="0">
                <a:ea typeface="+mn-lt"/>
                <a:cs typeface="+mn-lt"/>
                <a:hlinkClick r:id="rId6"/>
              </a:rPr>
              <a:t>https://pbis.fireflycloud.net/year-5-3/kamyk</a:t>
            </a:r>
          </a:p>
        </p:txBody>
      </p:sp>
    </p:spTree>
    <p:extLst>
      <p:ext uri="{BB962C8B-B14F-4D97-AF65-F5344CB8AC3E}">
        <p14:creationId xmlns:p14="http://schemas.microsoft.com/office/powerpoint/2010/main" val="2646470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Whole School reading focus</a:t>
            </a:r>
          </a:p>
        </p:txBody>
      </p:sp>
      <p:pic>
        <p:nvPicPr>
          <p:cNvPr id="3" name="Picture 2"/>
          <p:cNvPicPr>
            <a:picLocks noChangeAspect="1"/>
          </p:cNvPicPr>
          <p:nvPr/>
        </p:nvPicPr>
        <p:blipFill>
          <a:blip r:embed="rId2"/>
          <a:stretch>
            <a:fillRect/>
          </a:stretch>
        </p:blipFill>
        <p:spPr>
          <a:xfrm>
            <a:off x="1780944" y="1076301"/>
            <a:ext cx="7180175" cy="5205627"/>
          </a:xfrm>
          <a:prstGeom prst="rect">
            <a:avLst/>
          </a:prstGeom>
        </p:spPr>
      </p:pic>
      <p:pic>
        <p:nvPicPr>
          <p:cNvPr id="4" name="Picture 3"/>
          <p:cNvPicPr>
            <a:picLocks noChangeAspect="1"/>
          </p:cNvPicPr>
          <p:nvPr/>
        </p:nvPicPr>
        <p:blipFill>
          <a:blip r:embed="rId3"/>
          <a:stretch>
            <a:fillRect/>
          </a:stretch>
        </p:blipFill>
        <p:spPr>
          <a:xfrm>
            <a:off x="8759993" y="131027"/>
            <a:ext cx="3188484" cy="871804"/>
          </a:xfrm>
          <a:prstGeom prst="rect">
            <a:avLst/>
          </a:prstGeom>
        </p:spPr>
      </p:pic>
    </p:spTree>
    <p:extLst>
      <p:ext uri="{BB962C8B-B14F-4D97-AF65-F5344CB8AC3E}">
        <p14:creationId xmlns:p14="http://schemas.microsoft.com/office/powerpoint/2010/main" val="512722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6A7C-B81C-4D45-A7BD-0993F3E60F18}"/>
              </a:ext>
            </a:extLst>
          </p:cNvPr>
          <p:cNvSpPr>
            <a:spLocks noGrp="1"/>
          </p:cNvSpPr>
          <p:nvPr>
            <p:ph type="title"/>
          </p:nvPr>
        </p:nvSpPr>
        <p:spPr/>
        <p:txBody>
          <a:bodyPr/>
          <a:lstStyle/>
          <a:p>
            <a:r>
              <a:rPr lang="en-US"/>
              <a:t>Communication</a:t>
            </a:r>
          </a:p>
        </p:txBody>
      </p:sp>
      <p:sp>
        <p:nvSpPr>
          <p:cNvPr id="3" name="Content Placeholder 2">
            <a:extLst>
              <a:ext uri="{FF2B5EF4-FFF2-40B4-BE49-F238E27FC236}">
                <a16:creationId xmlns:a16="http://schemas.microsoft.com/office/drawing/2014/main" id="{4019D5B0-B606-F64A-8324-C24D44528463}"/>
              </a:ext>
            </a:extLst>
          </p:cNvPr>
          <p:cNvSpPr>
            <a:spLocks noGrp="1"/>
          </p:cNvSpPr>
          <p:nvPr>
            <p:ph idx="1"/>
          </p:nvPr>
        </p:nvSpPr>
        <p:spPr>
          <a:xfrm>
            <a:off x="492369" y="2103120"/>
            <a:ext cx="10632831" cy="4350434"/>
          </a:xfrm>
        </p:spPr>
        <p:txBody>
          <a:bodyPr>
            <a:normAutofit/>
          </a:bodyPr>
          <a:lstStyle/>
          <a:p>
            <a:r>
              <a:rPr lang="en-GB" sz="2800"/>
              <a:t>Please use email and/or the home-school diary as a means of communication – </a:t>
            </a:r>
            <a:r>
              <a:rPr lang="en-GB" sz="2800" i="1"/>
              <a:t>if your child is going to be late, has an appointment, is going home with someone else, etc</a:t>
            </a:r>
            <a:r>
              <a:rPr lang="en-GB" sz="2800"/>
              <a:t>.</a:t>
            </a:r>
          </a:p>
          <a:p>
            <a:pPr lvl="1"/>
            <a:r>
              <a:rPr lang="en-GB" sz="2800" b="1"/>
              <a:t>Buses and Club cancellation is very important!</a:t>
            </a:r>
          </a:p>
          <a:p>
            <a:r>
              <a:rPr lang="en-GB" sz="2800"/>
              <a:t>If your child is sick or absent for any reason, please email </a:t>
            </a:r>
            <a:r>
              <a:rPr lang="en-GB" sz="2800" b="1" u="sng"/>
              <a:t>the class teacher and Ms </a:t>
            </a:r>
            <a:r>
              <a:rPr lang="en-GB" sz="2800" b="1" u="sng" err="1"/>
              <a:t>Zdenka</a:t>
            </a:r>
            <a:endParaRPr lang="en-GB" sz="2800" b="1" u="sng"/>
          </a:p>
          <a:p>
            <a:pPr lvl="1"/>
            <a:r>
              <a:rPr lang="en-US" sz="2800"/>
              <a:t>zdenka.hrebejkova@pbis.cz</a:t>
            </a:r>
          </a:p>
          <a:p>
            <a:pPr lvl="1"/>
            <a:endParaRPr lang="en-GB" sz="2800" b="1"/>
          </a:p>
          <a:p>
            <a:r>
              <a:rPr lang="en-GB" sz="2800" b="1"/>
              <a:t>Please read the</a:t>
            </a:r>
            <a:r>
              <a:rPr lang="en-GB" sz="2800" b="1" u="sng"/>
              <a:t> newsletter </a:t>
            </a:r>
            <a:r>
              <a:rPr lang="en-GB" sz="2800" b="1"/>
              <a:t>weekly.</a:t>
            </a:r>
          </a:p>
          <a:p>
            <a:endParaRPr lang="en-US" sz="2000"/>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3"/>
          <a:stretch>
            <a:fillRect/>
          </a:stretch>
        </p:blipFill>
        <p:spPr>
          <a:xfrm>
            <a:off x="8822746" y="131026"/>
            <a:ext cx="3188484" cy="871804"/>
          </a:xfrm>
          <a:prstGeom prst="rect">
            <a:avLst/>
          </a:prstGeom>
        </p:spPr>
      </p:pic>
    </p:spTree>
    <p:extLst>
      <p:ext uri="{BB962C8B-B14F-4D97-AF65-F5344CB8AC3E}">
        <p14:creationId xmlns:p14="http://schemas.microsoft.com/office/powerpoint/2010/main" val="250162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FD241C-9C1C-40AA-81D2-AE76A5719785}"/>
              </a:ext>
            </a:extLst>
          </p:cNvPr>
          <p:cNvPicPr>
            <a:picLocks noChangeAspect="1"/>
          </p:cNvPicPr>
          <p:nvPr/>
        </p:nvPicPr>
        <p:blipFill>
          <a:blip r:embed="rId2"/>
          <a:stretch>
            <a:fillRect/>
          </a:stretch>
        </p:blipFill>
        <p:spPr>
          <a:xfrm>
            <a:off x="701606" y="102631"/>
            <a:ext cx="2021542" cy="2628425"/>
          </a:xfrm>
          <a:prstGeom prst="rect">
            <a:avLst/>
          </a:prstGeom>
        </p:spPr>
      </p:pic>
      <p:pic>
        <p:nvPicPr>
          <p:cNvPr id="3" name="Picture 2">
            <a:extLst>
              <a:ext uri="{FF2B5EF4-FFF2-40B4-BE49-F238E27FC236}">
                <a16:creationId xmlns:a16="http://schemas.microsoft.com/office/drawing/2014/main" id="{8A459ECA-472D-46B3-B2B3-13F324F1B3C8}"/>
              </a:ext>
            </a:extLst>
          </p:cNvPr>
          <p:cNvPicPr>
            <a:picLocks noChangeAspect="1"/>
          </p:cNvPicPr>
          <p:nvPr/>
        </p:nvPicPr>
        <p:blipFill>
          <a:blip r:embed="rId3"/>
          <a:stretch>
            <a:fillRect/>
          </a:stretch>
        </p:blipFill>
        <p:spPr>
          <a:xfrm>
            <a:off x="3598591" y="76290"/>
            <a:ext cx="1851213" cy="2640667"/>
          </a:xfrm>
          <a:prstGeom prst="rect">
            <a:avLst/>
          </a:prstGeom>
        </p:spPr>
      </p:pic>
      <p:pic>
        <p:nvPicPr>
          <p:cNvPr id="5" name="Picture 4">
            <a:extLst>
              <a:ext uri="{FF2B5EF4-FFF2-40B4-BE49-F238E27FC236}">
                <a16:creationId xmlns:a16="http://schemas.microsoft.com/office/drawing/2014/main" id="{D0A3FD70-9805-42C1-8ACB-9B5ADF31B243}"/>
              </a:ext>
            </a:extLst>
          </p:cNvPr>
          <p:cNvPicPr>
            <a:picLocks noChangeAspect="1"/>
          </p:cNvPicPr>
          <p:nvPr/>
        </p:nvPicPr>
        <p:blipFill rotWithShape="1">
          <a:blip r:embed="rId4"/>
          <a:srcRect r="75405" b="-142"/>
          <a:stretch/>
        </p:blipFill>
        <p:spPr>
          <a:xfrm>
            <a:off x="6585309" y="147454"/>
            <a:ext cx="1917745" cy="2682846"/>
          </a:xfrm>
          <a:prstGeom prst="rect">
            <a:avLst/>
          </a:prstGeom>
        </p:spPr>
      </p:pic>
      <p:pic>
        <p:nvPicPr>
          <p:cNvPr id="6" name="Picture 5">
            <a:extLst>
              <a:ext uri="{FF2B5EF4-FFF2-40B4-BE49-F238E27FC236}">
                <a16:creationId xmlns:a16="http://schemas.microsoft.com/office/drawing/2014/main" id="{1C4FFDD2-87D1-420F-AEA7-5B65F8913919}"/>
              </a:ext>
            </a:extLst>
          </p:cNvPr>
          <p:cNvPicPr>
            <a:picLocks noChangeAspect="1"/>
          </p:cNvPicPr>
          <p:nvPr/>
        </p:nvPicPr>
        <p:blipFill rotWithShape="1">
          <a:blip r:embed="rId4"/>
          <a:srcRect l="50000"/>
          <a:stretch/>
        </p:blipFill>
        <p:spPr>
          <a:xfrm>
            <a:off x="495581" y="3397533"/>
            <a:ext cx="4529137" cy="3124200"/>
          </a:xfrm>
          <a:prstGeom prst="rect">
            <a:avLst/>
          </a:prstGeom>
        </p:spPr>
      </p:pic>
      <p:pic>
        <p:nvPicPr>
          <p:cNvPr id="7" name="Picture 6">
            <a:extLst>
              <a:ext uri="{FF2B5EF4-FFF2-40B4-BE49-F238E27FC236}">
                <a16:creationId xmlns:a16="http://schemas.microsoft.com/office/drawing/2014/main" id="{80C246C5-FBD3-4535-B03A-C7CA7CDD39E2}"/>
              </a:ext>
            </a:extLst>
          </p:cNvPr>
          <p:cNvPicPr>
            <a:picLocks noChangeAspect="1"/>
          </p:cNvPicPr>
          <p:nvPr/>
        </p:nvPicPr>
        <p:blipFill>
          <a:blip r:embed="rId5"/>
          <a:stretch>
            <a:fillRect/>
          </a:stretch>
        </p:blipFill>
        <p:spPr>
          <a:xfrm>
            <a:off x="7637794" y="3049348"/>
            <a:ext cx="1986802" cy="2552700"/>
          </a:xfrm>
          <a:prstGeom prst="rect">
            <a:avLst/>
          </a:prstGeom>
        </p:spPr>
      </p:pic>
      <p:pic>
        <p:nvPicPr>
          <p:cNvPr id="4" name="Picture 7" descr="A person smiling for the camera&#10;&#10;Description generated with very high confidence">
            <a:extLst>
              <a:ext uri="{FF2B5EF4-FFF2-40B4-BE49-F238E27FC236}">
                <a16:creationId xmlns:a16="http://schemas.microsoft.com/office/drawing/2014/main" id="{585E8CA6-80C7-4745-92A3-2643A5E9D004}"/>
              </a:ext>
            </a:extLst>
          </p:cNvPr>
          <p:cNvPicPr>
            <a:picLocks noChangeAspect="1"/>
          </p:cNvPicPr>
          <p:nvPr/>
        </p:nvPicPr>
        <p:blipFill>
          <a:blip r:embed="rId6"/>
          <a:stretch>
            <a:fillRect/>
          </a:stretch>
        </p:blipFill>
        <p:spPr>
          <a:xfrm>
            <a:off x="9253899" y="137592"/>
            <a:ext cx="1977839" cy="2571751"/>
          </a:xfrm>
          <a:prstGeom prst="rect">
            <a:avLst/>
          </a:prstGeom>
        </p:spPr>
      </p:pic>
      <p:pic>
        <p:nvPicPr>
          <p:cNvPr id="9" name="Picture 9" descr="A person smiling for the camera&#10;&#10;Description generated with very high confidence">
            <a:extLst>
              <a:ext uri="{FF2B5EF4-FFF2-40B4-BE49-F238E27FC236}">
                <a16:creationId xmlns:a16="http://schemas.microsoft.com/office/drawing/2014/main" id="{849CBA48-2966-4A22-97C0-D484CC652352}"/>
              </a:ext>
            </a:extLst>
          </p:cNvPr>
          <p:cNvPicPr>
            <a:picLocks noChangeAspect="1"/>
          </p:cNvPicPr>
          <p:nvPr/>
        </p:nvPicPr>
        <p:blipFill>
          <a:blip r:embed="rId7"/>
          <a:stretch>
            <a:fillRect/>
          </a:stretch>
        </p:blipFill>
        <p:spPr>
          <a:xfrm>
            <a:off x="5531223" y="3000076"/>
            <a:ext cx="2061883" cy="2193587"/>
          </a:xfrm>
          <a:prstGeom prst="rect">
            <a:avLst/>
          </a:prstGeom>
        </p:spPr>
      </p:pic>
      <p:sp>
        <p:nvSpPr>
          <p:cNvPr id="11" name="TextBox 10">
            <a:extLst>
              <a:ext uri="{FF2B5EF4-FFF2-40B4-BE49-F238E27FC236}">
                <a16:creationId xmlns:a16="http://schemas.microsoft.com/office/drawing/2014/main" id="{C75ACDA2-D819-426E-881F-0C22FC35538F}"/>
              </a:ext>
            </a:extLst>
          </p:cNvPr>
          <p:cNvSpPr txBox="1"/>
          <p:nvPr/>
        </p:nvSpPr>
        <p:spPr>
          <a:xfrm>
            <a:off x="5118847" y="514574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Lenka </a:t>
            </a:r>
            <a:r>
              <a:rPr lang="en-US" sz="1200" b="1" dirty="0" err="1"/>
              <a:t>Heidari</a:t>
            </a:r>
            <a:endParaRPr lang="en-US" sz="1200" b="1" dirty="0"/>
          </a:p>
          <a:p>
            <a:pPr algn="ctr"/>
            <a:r>
              <a:rPr lang="en-US" sz="1200" dirty="0"/>
              <a:t>Year 5 Teaching assistant</a:t>
            </a:r>
          </a:p>
        </p:txBody>
      </p:sp>
      <p:sp>
        <p:nvSpPr>
          <p:cNvPr id="8" name="TextBox 7">
            <a:extLst>
              <a:ext uri="{FF2B5EF4-FFF2-40B4-BE49-F238E27FC236}">
                <a16:creationId xmlns:a16="http://schemas.microsoft.com/office/drawing/2014/main" id="{0E85CC6F-AE30-400A-A7B4-3AE2C14D69E8}"/>
              </a:ext>
            </a:extLst>
          </p:cNvPr>
          <p:cNvSpPr txBox="1"/>
          <p:nvPr/>
        </p:nvSpPr>
        <p:spPr>
          <a:xfrm>
            <a:off x="9726706" y="3541059"/>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Martina Nemcova</a:t>
            </a:r>
          </a:p>
          <a:p>
            <a:r>
              <a:rPr lang="en-US" dirty="0"/>
              <a:t>               :) </a:t>
            </a:r>
          </a:p>
          <a:p>
            <a:endParaRPr lang="en-US" dirty="0"/>
          </a:p>
          <a:p>
            <a:r>
              <a:rPr lang="en-US" dirty="0"/>
              <a:t>Y5C TA and C for Foreigners teacher</a:t>
            </a:r>
          </a:p>
        </p:txBody>
      </p:sp>
    </p:spTree>
    <p:extLst>
      <p:ext uri="{BB962C8B-B14F-4D97-AF65-F5344CB8AC3E}">
        <p14:creationId xmlns:p14="http://schemas.microsoft.com/office/powerpoint/2010/main" val="2531416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D0B5-44DD-044C-9D8B-8AF3270BA6DD}"/>
              </a:ext>
            </a:extLst>
          </p:cNvPr>
          <p:cNvSpPr>
            <a:spLocks noGrp="1"/>
          </p:cNvSpPr>
          <p:nvPr>
            <p:ph type="title"/>
          </p:nvPr>
        </p:nvSpPr>
        <p:spPr/>
        <p:txBody>
          <a:bodyPr/>
          <a:lstStyle/>
          <a:p>
            <a:r>
              <a:rPr lang="en-US"/>
              <a:t>Open Door Policy 	</a:t>
            </a:r>
          </a:p>
        </p:txBody>
      </p:sp>
      <p:sp>
        <p:nvSpPr>
          <p:cNvPr id="3" name="Content Placeholder 2">
            <a:extLst>
              <a:ext uri="{FF2B5EF4-FFF2-40B4-BE49-F238E27FC236}">
                <a16:creationId xmlns:a16="http://schemas.microsoft.com/office/drawing/2014/main" id="{511A4C24-8E37-FA4E-AAA2-4AA47198A85F}"/>
              </a:ext>
            </a:extLst>
          </p:cNvPr>
          <p:cNvSpPr>
            <a:spLocks noGrp="1"/>
          </p:cNvSpPr>
          <p:nvPr>
            <p:ph idx="1"/>
          </p:nvPr>
        </p:nvSpPr>
        <p:spPr>
          <a:xfrm>
            <a:off x="474785" y="2103119"/>
            <a:ext cx="10650415" cy="4438357"/>
          </a:xfrm>
        </p:spPr>
        <p:txBody>
          <a:bodyPr vert="horz" lIns="45720" tIns="45720" rIns="45720" bIns="45720" rtlCol="0" anchor="t">
            <a:normAutofit/>
          </a:bodyPr>
          <a:lstStyle/>
          <a:p>
            <a:r>
              <a:rPr lang="en-US" sz="2400"/>
              <a:t>Our doors are always open. </a:t>
            </a:r>
          </a:p>
          <a:p>
            <a:endParaRPr lang="en-US" sz="2400"/>
          </a:p>
          <a:p>
            <a:r>
              <a:rPr lang="en-US" sz="2400"/>
              <a:t>In the first instance, please talk to your class teacher about any issues you have. </a:t>
            </a:r>
          </a:p>
          <a:p>
            <a:r>
              <a:rPr lang="en-US" sz="2400"/>
              <a:t>Then, if needed, the situation can be taken to the Head of Year.</a:t>
            </a:r>
            <a:endParaRPr lang="en-US" sz="2400" dirty="0"/>
          </a:p>
          <a:p>
            <a:r>
              <a:rPr lang="en-US" sz="2400"/>
              <a:t>If the situation is still unresolved, the issue can be taken to the Deputy Head for Yrs 4-6 and Head of Campus.</a:t>
            </a:r>
            <a:r>
              <a:rPr lang="en-US" sz="2400" dirty="0"/>
              <a:t> </a:t>
            </a:r>
          </a:p>
          <a:p>
            <a:endParaRPr lang="en-US" sz="2400"/>
          </a:p>
          <a:p>
            <a:r>
              <a:rPr lang="en-US" sz="2400"/>
              <a:t>Also, if there are some positives you want to share, please let your class teacher, </a:t>
            </a:r>
            <a:r>
              <a:rPr lang="en-US" sz="2400" err="1"/>
              <a:t>HoY</a:t>
            </a:r>
            <a:r>
              <a:rPr lang="en-US" sz="2400" dirty="0"/>
              <a:t> </a:t>
            </a:r>
            <a:r>
              <a:rPr lang="en-US" sz="2400"/>
              <a:t>and/or Deputy Head know too </a:t>
            </a:r>
            <a:r>
              <a:rPr lang="en-US" sz="2400">
                <a:sym typeface="Wingdings" pitchFamily="2" charset="2"/>
              </a:rPr>
              <a:t></a:t>
            </a:r>
            <a:r>
              <a:rPr lang="en-US" sz="2400" dirty="0">
                <a:sym typeface="Wingdings" pitchFamily="2" charset="2"/>
              </a:rPr>
              <a:t> </a:t>
            </a:r>
            <a:endParaRPr lang="en-US" sz="2400"/>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3"/>
          <a:stretch>
            <a:fillRect/>
          </a:stretch>
        </p:blipFill>
        <p:spPr>
          <a:xfrm>
            <a:off x="8715169" y="131027"/>
            <a:ext cx="3188484" cy="871804"/>
          </a:xfrm>
          <a:prstGeom prst="rect">
            <a:avLst/>
          </a:prstGeom>
        </p:spPr>
      </p:pic>
      <p:pic>
        <p:nvPicPr>
          <p:cNvPr id="6" name="Picture 5"/>
          <p:cNvPicPr>
            <a:picLocks noChangeAspect="1"/>
          </p:cNvPicPr>
          <p:nvPr/>
        </p:nvPicPr>
        <p:blipFill>
          <a:blip r:embed="rId4"/>
          <a:stretch>
            <a:fillRect/>
          </a:stretch>
        </p:blipFill>
        <p:spPr>
          <a:xfrm>
            <a:off x="6640852" y="1371535"/>
            <a:ext cx="4285859" cy="1463167"/>
          </a:xfrm>
          <a:prstGeom prst="rect">
            <a:avLst/>
          </a:prstGeom>
        </p:spPr>
      </p:pic>
    </p:spTree>
    <p:extLst>
      <p:ext uri="{BB962C8B-B14F-4D97-AF65-F5344CB8AC3E}">
        <p14:creationId xmlns:p14="http://schemas.microsoft.com/office/powerpoint/2010/main" val="2578163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D0B5-44DD-044C-9D8B-8AF3270BA6DD}"/>
              </a:ext>
            </a:extLst>
          </p:cNvPr>
          <p:cNvSpPr>
            <a:spLocks noGrp="1"/>
          </p:cNvSpPr>
          <p:nvPr>
            <p:ph type="title"/>
          </p:nvPr>
        </p:nvSpPr>
        <p:spPr/>
        <p:txBody>
          <a:bodyPr/>
          <a:lstStyle/>
          <a:p>
            <a:r>
              <a:rPr lang="en-US"/>
              <a:t>How can you get involved?	</a:t>
            </a:r>
          </a:p>
        </p:txBody>
      </p:sp>
      <p:sp>
        <p:nvSpPr>
          <p:cNvPr id="3" name="Content Placeholder 2">
            <a:extLst>
              <a:ext uri="{FF2B5EF4-FFF2-40B4-BE49-F238E27FC236}">
                <a16:creationId xmlns:a16="http://schemas.microsoft.com/office/drawing/2014/main" id="{511A4C24-8E37-FA4E-AAA2-4AA47198A85F}"/>
              </a:ext>
            </a:extLst>
          </p:cNvPr>
          <p:cNvSpPr>
            <a:spLocks noGrp="1"/>
          </p:cNvSpPr>
          <p:nvPr>
            <p:ph idx="1"/>
          </p:nvPr>
        </p:nvSpPr>
        <p:spPr>
          <a:xfrm>
            <a:off x="474785" y="2103119"/>
            <a:ext cx="10650415" cy="4438357"/>
          </a:xfrm>
        </p:spPr>
        <p:txBody>
          <a:bodyPr>
            <a:normAutofit/>
          </a:bodyPr>
          <a:lstStyle/>
          <a:p>
            <a:pPr>
              <a:buFont typeface="Wingdings" panose="05000000000000000000" pitchFamily="2" charset="2"/>
              <a:buChar char="ü"/>
            </a:pPr>
            <a:r>
              <a:rPr lang="en-US" sz="2400" dirty="0"/>
              <a:t>Comment on Seesaw!</a:t>
            </a:r>
          </a:p>
          <a:p>
            <a:endParaRPr lang="en-US" sz="2400" dirty="0"/>
          </a:p>
          <a:p>
            <a:pPr>
              <a:buFont typeface="Wingdings" panose="05000000000000000000" pitchFamily="2" charset="2"/>
              <a:buChar char="ü"/>
            </a:pPr>
            <a:r>
              <a:rPr lang="en-US" sz="2400" dirty="0"/>
              <a:t>If you would like to help with hearing the children read in Year 5, please contact your child’s class teacher.</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If you have any skills or contacts that would help enrich the topics we are learning about, please let us know.</a:t>
            </a:r>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3"/>
          <a:stretch>
            <a:fillRect/>
          </a:stretch>
        </p:blipFill>
        <p:spPr>
          <a:xfrm>
            <a:off x="8715169" y="131027"/>
            <a:ext cx="3188484" cy="871804"/>
          </a:xfrm>
          <a:prstGeom prst="rect">
            <a:avLst/>
          </a:prstGeom>
        </p:spPr>
      </p:pic>
    </p:spTree>
    <p:extLst>
      <p:ext uri="{BB962C8B-B14F-4D97-AF65-F5344CB8AC3E}">
        <p14:creationId xmlns:p14="http://schemas.microsoft.com/office/powerpoint/2010/main" val="61868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BCB1-468B-40F7-9D33-EAF35B97D16E}"/>
              </a:ext>
            </a:extLst>
          </p:cNvPr>
          <p:cNvSpPr>
            <a:spLocks noGrp="1"/>
          </p:cNvSpPr>
          <p:nvPr>
            <p:ph type="title"/>
          </p:nvPr>
        </p:nvSpPr>
        <p:spPr/>
        <p:txBody>
          <a:bodyPr/>
          <a:lstStyle/>
          <a:p>
            <a:r>
              <a:rPr lang="en-GB"/>
              <a:t>Thank you from all of us</a:t>
            </a:r>
          </a:p>
        </p:txBody>
      </p:sp>
      <p:sp>
        <p:nvSpPr>
          <p:cNvPr id="3" name="TextBox 2">
            <a:extLst>
              <a:ext uri="{FF2B5EF4-FFF2-40B4-BE49-F238E27FC236}">
                <a16:creationId xmlns:a16="http://schemas.microsoft.com/office/drawing/2014/main" id="{1CF2A056-FA1F-47C0-A772-4EC8EAC6844E}"/>
              </a:ext>
            </a:extLst>
          </p:cNvPr>
          <p:cNvSpPr txBox="1"/>
          <p:nvPr/>
        </p:nvSpPr>
        <p:spPr>
          <a:xfrm>
            <a:off x="864523" y="2443942"/>
            <a:ext cx="10690168" cy="3693319"/>
          </a:xfrm>
          <a:prstGeom prst="rect">
            <a:avLst/>
          </a:prstGeom>
          <a:noFill/>
        </p:spPr>
        <p:txBody>
          <a:bodyPr wrap="square" rtlCol="0" anchor="t">
            <a:spAutoFit/>
          </a:bodyPr>
          <a:lstStyle/>
          <a:p>
            <a:r>
              <a:rPr lang="en-GB" sz="3600" dirty="0">
                <a:ea typeface="+mn-lt"/>
                <a:cs typeface="+mn-lt"/>
                <a:hlinkClick r:id="rId2"/>
              </a:rPr>
              <a:t>victoria.smith@pbis.cz</a:t>
            </a:r>
            <a:r>
              <a:rPr lang="en-GB" sz="3600" dirty="0">
                <a:ea typeface="+mn-lt"/>
                <a:cs typeface="+mn-lt"/>
              </a:rPr>
              <a:t>  (5A teacher)</a:t>
            </a:r>
          </a:p>
          <a:p>
            <a:endParaRPr lang="en-GB" sz="3600" dirty="0">
              <a:ea typeface="+mn-lt"/>
              <a:cs typeface="+mn-lt"/>
            </a:endParaRPr>
          </a:p>
          <a:p>
            <a:r>
              <a:rPr lang="en-GB" sz="3600" dirty="0">
                <a:hlinkClick r:id="rId3"/>
              </a:rPr>
              <a:t>gillian.malins@pbis.cz</a:t>
            </a:r>
            <a:r>
              <a:rPr lang="en-GB" sz="3600" dirty="0"/>
              <a:t> (Head of Year and 5B teacher)</a:t>
            </a:r>
            <a:endParaRPr lang="en-GB"/>
          </a:p>
          <a:p>
            <a:endParaRPr lang="en-GB" sz="3600"/>
          </a:p>
          <a:p>
            <a:r>
              <a:rPr lang="en-GB" sz="3600" dirty="0">
                <a:hlinkClick r:id="rId4"/>
              </a:rPr>
              <a:t>mazhar.ghaffar@pbis.cz</a:t>
            </a:r>
            <a:r>
              <a:rPr lang="en-GB" sz="3600" dirty="0"/>
              <a:t> (5D teacher)</a:t>
            </a:r>
          </a:p>
          <a:p>
            <a:endParaRPr lang="en-GB" sz="3600"/>
          </a:p>
          <a:p>
            <a:endParaRPr lang="en-GB"/>
          </a:p>
        </p:txBody>
      </p:sp>
      <p:pic>
        <p:nvPicPr>
          <p:cNvPr id="4" name="Picture 3"/>
          <p:cNvPicPr>
            <a:picLocks noChangeAspect="1"/>
          </p:cNvPicPr>
          <p:nvPr/>
        </p:nvPicPr>
        <p:blipFill>
          <a:blip r:embed="rId5"/>
          <a:stretch>
            <a:fillRect/>
          </a:stretch>
        </p:blipFill>
        <p:spPr>
          <a:xfrm>
            <a:off x="8697241" y="149314"/>
            <a:ext cx="3188484" cy="871804"/>
          </a:xfrm>
          <a:prstGeom prst="rect">
            <a:avLst/>
          </a:prstGeom>
        </p:spPr>
      </p:pic>
    </p:spTree>
    <p:extLst>
      <p:ext uri="{BB962C8B-B14F-4D97-AF65-F5344CB8AC3E}">
        <p14:creationId xmlns:p14="http://schemas.microsoft.com/office/powerpoint/2010/main" val="28547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3AC1FAB4-4C9C-447B-BB0F-73DBC35AA05F}"/>
              </a:ext>
            </a:extLst>
          </p:cNvPr>
          <p:cNvSpPr>
            <a:spLocks noGrp="1" noChangeArrowheads="1"/>
          </p:cNvSpPr>
          <p:nvPr>
            <p:ph type="ctrTitle"/>
          </p:nvPr>
        </p:nvSpPr>
        <p:spPr/>
        <p:txBody>
          <a:bodyPr/>
          <a:lstStyle/>
          <a:p>
            <a:pPr eaLnBrk="1" hangingPunct="1"/>
            <a:r>
              <a:rPr lang="en-US" altLang="en-US">
                <a:solidFill>
                  <a:srgbClr val="006600"/>
                </a:solidFill>
              </a:rPr>
              <a:t>Parents Evening</a:t>
            </a:r>
            <a:endParaRPr lang="cs-CZ" altLang="en-US">
              <a:solidFill>
                <a:srgbClr val="006600"/>
              </a:solidFill>
            </a:endParaRPr>
          </a:p>
        </p:txBody>
      </p:sp>
      <p:sp>
        <p:nvSpPr>
          <p:cNvPr id="3075" name="Rectangle 5">
            <a:extLst>
              <a:ext uri="{FF2B5EF4-FFF2-40B4-BE49-F238E27FC236}">
                <a16:creationId xmlns:a16="http://schemas.microsoft.com/office/drawing/2014/main" id="{74F81567-EF9A-456B-9824-BEFD6E896A19}"/>
              </a:ext>
            </a:extLst>
          </p:cNvPr>
          <p:cNvSpPr>
            <a:spLocks noGrp="1" noChangeArrowheads="1"/>
          </p:cNvSpPr>
          <p:nvPr>
            <p:ph type="subTitle" idx="1"/>
          </p:nvPr>
        </p:nvSpPr>
        <p:spPr/>
        <p:txBody>
          <a:bodyPr/>
          <a:lstStyle/>
          <a:p>
            <a:pPr eaLnBrk="1" hangingPunct="1"/>
            <a:r>
              <a:rPr lang="en-GB" altLang="en-US" dirty="0"/>
              <a:t>10</a:t>
            </a:r>
            <a:r>
              <a:rPr lang="cs-CZ" altLang="en-US" dirty="0"/>
              <a:t>.</a:t>
            </a:r>
            <a:r>
              <a:rPr lang="en-US" altLang="en-US" dirty="0"/>
              <a:t> 9. </a:t>
            </a:r>
            <a:r>
              <a:rPr lang="cs-CZ" altLang="en-US"/>
              <a:t>20</a:t>
            </a:r>
            <a:r>
              <a:rPr lang="en-US" altLang="en-US"/>
              <a:t>19</a:t>
            </a:r>
            <a:endParaRPr lang="en-GB" altLang="en-US" dirty="0">
              <a:cs typeface="Arial"/>
            </a:endParaRPr>
          </a:p>
          <a:p>
            <a:pPr eaLnBrk="1" hangingPunct="1"/>
            <a:r>
              <a:rPr lang="en-GB" altLang="en-US"/>
              <a:t>Y5 </a:t>
            </a:r>
            <a:r>
              <a:rPr lang="cs-CZ" altLang="en-US"/>
              <a:t>Czech programm</a:t>
            </a:r>
          </a:p>
          <a:p>
            <a:pPr eaLnBrk="1" hangingPunct="1"/>
            <a:r>
              <a:rPr lang="cs-CZ" altLang="en-US" sz="2500" i="1"/>
              <a:t>Jolanta Heczková </a:t>
            </a:r>
            <a:r>
              <a:rPr lang="cs-CZ" altLang="en-US" sz="2100">
                <a:solidFill>
                  <a:srgbClr val="002060"/>
                </a:solidFill>
              </a:rPr>
              <a:t>(jolanta.</a:t>
            </a:r>
            <a:r>
              <a:rPr lang="en-GB" altLang="en-US" sz="2100">
                <a:solidFill>
                  <a:srgbClr val="002060"/>
                </a:solidFill>
              </a:rPr>
              <a:t>h</a:t>
            </a:r>
            <a:r>
              <a:rPr lang="cs-CZ" altLang="en-US" sz="2100">
                <a:solidFill>
                  <a:srgbClr val="002060"/>
                </a:solidFill>
              </a:rPr>
              <a:t>eczkova</a:t>
            </a:r>
            <a:r>
              <a:rPr lang="en-GB" altLang="en-US" sz="2100">
                <a:solidFill>
                  <a:srgbClr val="002060"/>
                </a:solidFill>
              </a:rPr>
              <a:t>@pbis.cz)</a:t>
            </a:r>
            <a:endParaRPr lang="cs-CZ" altLang="en-US" sz="210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36C2369-0476-4D07-8674-8EF3C6B76B75}"/>
              </a:ext>
            </a:extLst>
          </p:cNvPr>
          <p:cNvSpPr>
            <a:spLocks noGrp="1" noChangeArrowheads="1"/>
          </p:cNvSpPr>
          <p:nvPr>
            <p:ph type="title"/>
          </p:nvPr>
        </p:nvSpPr>
        <p:spPr/>
        <p:txBody>
          <a:bodyPr/>
          <a:lstStyle/>
          <a:p>
            <a:pPr eaLnBrk="1" hangingPunct="1"/>
            <a:r>
              <a:rPr lang="en-US" altLang="en-US">
                <a:solidFill>
                  <a:srgbClr val="006600"/>
                </a:solidFill>
              </a:rPr>
              <a:t>Program</a:t>
            </a:r>
            <a:endParaRPr lang="cs-CZ" altLang="en-US">
              <a:solidFill>
                <a:srgbClr val="006600"/>
              </a:solidFill>
            </a:endParaRPr>
          </a:p>
        </p:txBody>
      </p:sp>
      <p:sp>
        <p:nvSpPr>
          <p:cNvPr id="3075" name="Rectangle 5">
            <a:extLst>
              <a:ext uri="{FF2B5EF4-FFF2-40B4-BE49-F238E27FC236}">
                <a16:creationId xmlns:a16="http://schemas.microsoft.com/office/drawing/2014/main" id="{2C658D31-E25F-4774-A2A0-F64BE1DCF36C}"/>
              </a:ext>
            </a:extLst>
          </p:cNvPr>
          <p:cNvSpPr>
            <a:spLocks noGrp="1" noChangeArrowheads="1"/>
          </p:cNvSpPr>
          <p:nvPr>
            <p:ph type="body" idx="1"/>
          </p:nvPr>
        </p:nvSpPr>
        <p:spPr>
          <a:xfrm>
            <a:off x="1981200" y="1570038"/>
            <a:ext cx="8229600" cy="4525962"/>
          </a:xfrm>
        </p:spPr>
        <p:txBody>
          <a:bodyPr/>
          <a:lstStyle/>
          <a:p>
            <a:pPr marL="0" indent="0" eaLnBrk="1" hangingPunct="1">
              <a:lnSpc>
                <a:spcPct val="90000"/>
              </a:lnSpc>
              <a:buNone/>
              <a:defRPr/>
            </a:pPr>
            <a:endParaRPr lang="cs-CZ" altLang="en-US"/>
          </a:p>
          <a:p>
            <a:pPr marL="609600" indent="-609600" eaLnBrk="1" hangingPunct="1">
              <a:lnSpc>
                <a:spcPct val="90000"/>
              </a:lnSpc>
              <a:defRPr/>
            </a:pPr>
            <a:r>
              <a:rPr lang="cs-CZ" altLang="en-US"/>
              <a:t>organizace dne</a:t>
            </a:r>
          </a:p>
          <a:p>
            <a:pPr marL="609600" indent="-609600" eaLnBrk="1" hangingPunct="1">
              <a:lnSpc>
                <a:spcPct val="90000"/>
              </a:lnSpc>
              <a:defRPr/>
            </a:pPr>
            <a:r>
              <a:rPr lang="cs-CZ" altLang="en-US"/>
              <a:t>učební plán</a:t>
            </a:r>
          </a:p>
          <a:p>
            <a:pPr marL="609600" indent="-609600" eaLnBrk="1" hangingPunct="1">
              <a:lnSpc>
                <a:spcPct val="90000"/>
              </a:lnSpc>
              <a:defRPr/>
            </a:pPr>
            <a:r>
              <a:rPr lang="cs-CZ" altLang="en-US"/>
              <a:t>domácí příprava</a:t>
            </a:r>
          </a:p>
          <a:p>
            <a:pPr marL="609600" indent="-609600" eaLnBrk="1" hangingPunct="1">
              <a:lnSpc>
                <a:spcPct val="90000"/>
              </a:lnSpc>
              <a:defRPr/>
            </a:pPr>
            <a:r>
              <a:rPr lang="cs-CZ" altLang="en-US"/>
              <a:t>hodnocení</a:t>
            </a:r>
          </a:p>
          <a:p>
            <a:pPr marL="609600" indent="-609600" eaLnBrk="1" hangingPunct="1">
              <a:lnSpc>
                <a:spcPct val="90000"/>
              </a:lnSpc>
              <a:buNone/>
              <a:defRPr/>
            </a:pPr>
            <a:endParaRPr lang="cs-CZ"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2F485E9-053B-45DC-A9E4-687C4BC6E9E3}"/>
              </a:ext>
            </a:extLst>
          </p:cNvPr>
          <p:cNvSpPr>
            <a:spLocks noGrp="1"/>
          </p:cNvSpPr>
          <p:nvPr>
            <p:ph type="title"/>
          </p:nvPr>
        </p:nvSpPr>
        <p:spPr/>
        <p:txBody>
          <a:bodyPr/>
          <a:lstStyle/>
          <a:p>
            <a:r>
              <a:rPr lang="cs-CZ" altLang="en-US"/>
              <a:t>Organizace dne</a:t>
            </a:r>
            <a:endParaRPr lang="en-GB" altLang="en-US"/>
          </a:p>
        </p:txBody>
      </p:sp>
      <p:sp>
        <p:nvSpPr>
          <p:cNvPr id="6147" name="Content Placeholder 2">
            <a:extLst>
              <a:ext uri="{FF2B5EF4-FFF2-40B4-BE49-F238E27FC236}">
                <a16:creationId xmlns:a16="http://schemas.microsoft.com/office/drawing/2014/main" id="{60F02DB4-8DC2-46D0-BB90-D3D3AE34BA4A}"/>
              </a:ext>
            </a:extLst>
          </p:cNvPr>
          <p:cNvSpPr>
            <a:spLocks noGrp="1"/>
          </p:cNvSpPr>
          <p:nvPr>
            <p:ph idx="1"/>
          </p:nvPr>
        </p:nvSpPr>
        <p:spPr/>
        <p:txBody>
          <a:bodyPr/>
          <a:lstStyle/>
          <a:p>
            <a:r>
              <a:rPr lang="cs-CZ" altLang="en-US"/>
              <a:t>Hodiny ČJ – 3x týdně</a:t>
            </a:r>
          </a:p>
          <a:p>
            <a:r>
              <a:rPr lang="cs-CZ" altLang="en-US"/>
              <a:t>Úterý + středa – český jazyk</a:t>
            </a:r>
          </a:p>
          <a:p>
            <a:r>
              <a:rPr lang="cs-CZ" altLang="en-US"/>
              <a:t>Čtvrtek – Člověk a jeho svět (1.pololetí – Naše vlast = zeměpis, 2. pololetí – Dějiny, Přírodověda – jednou za měsíc formou prezentace + zvířata)</a:t>
            </a:r>
          </a:p>
          <a:p>
            <a:endParaRPr lang="cs-CZ" altLang="en-US"/>
          </a:p>
          <a:p>
            <a:r>
              <a:rPr lang="cs-CZ" altLang="en-US"/>
              <a:t>Výuka začína v 8:15!!!</a:t>
            </a:r>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485D58E-2E4D-4284-AB4E-C857D2BFEF02}"/>
              </a:ext>
            </a:extLst>
          </p:cNvPr>
          <p:cNvSpPr>
            <a:spLocks noGrp="1" noChangeArrowheads="1"/>
          </p:cNvSpPr>
          <p:nvPr>
            <p:ph type="title"/>
          </p:nvPr>
        </p:nvSpPr>
        <p:spPr>
          <a:xfrm>
            <a:off x="1981200" y="274638"/>
            <a:ext cx="8229600" cy="715962"/>
          </a:xfrm>
        </p:spPr>
        <p:txBody>
          <a:bodyPr/>
          <a:lstStyle/>
          <a:p>
            <a:pPr eaLnBrk="1" hangingPunct="1"/>
            <a:r>
              <a:rPr lang="cs-CZ" altLang="en-US">
                <a:solidFill>
                  <a:srgbClr val="006600"/>
                </a:solidFill>
              </a:rPr>
              <a:t>Učební plán</a:t>
            </a:r>
          </a:p>
        </p:txBody>
      </p:sp>
      <p:sp>
        <p:nvSpPr>
          <p:cNvPr id="16387" name="Rectangle 3">
            <a:extLst>
              <a:ext uri="{FF2B5EF4-FFF2-40B4-BE49-F238E27FC236}">
                <a16:creationId xmlns:a16="http://schemas.microsoft.com/office/drawing/2014/main" id="{711DBEB6-AF48-42C3-A1C0-D52A49E96109}"/>
              </a:ext>
            </a:extLst>
          </p:cNvPr>
          <p:cNvSpPr>
            <a:spLocks noGrp="1" noChangeArrowheads="1"/>
          </p:cNvSpPr>
          <p:nvPr>
            <p:ph type="body" idx="1"/>
          </p:nvPr>
        </p:nvSpPr>
        <p:spPr>
          <a:xfrm>
            <a:off x="1981200" y="990600"/>
            <a:ext cx="8229600" cy="5638800"/>
          </a:xfrm>
        </p:spPr>
        <p:txBody>
          <a:bodyPr/>
          <a:lstStyle/>
          <a:p>
            <a:pPr marL="274320" indent="-274320" eaLnBrk="1" fontAlgn="auto" hangingPunct="1">
              <a:lnSpc>
                <a:spcPct val="80000"/>
              </a:lnSpc>
              <a:spcAft>
                <a:spcPts val="0"/>
              </a:spcAft>
              <a:buNone/>
              <a:defRPr/>
            </a:pPr>
            <a:r>
              <a:rPr lang="cs-CZ" sz="1300" b="1" u="sng">
                <a:solidFill>
                  <a:srgbClr val="0000CC"/>
                </a:solidFill>
              </a:rPr>
              <a:t>Český jazyk</a:t>
            </a:r>
            <a:endParaRPr lang="cs-CZ" sz="1300" u="sng">
              <a:solidFill>
                <a:srgbClr val="0000CC"/>
              </a:solidFill>
            </a:endParaRPr>
          </a:p>
          <a:p>
            <a:pPr marL="274320" indent="-274320" eaLnBrk="1" fontAlgn="auto" hangingPunct="1">
              <a:lnSpc>
                <a:spcPct val="80000"/>
              </a:lnSpc>
              <a:spcAft>
                <a:spcPts val="0"/>
              </a:spcAft>
              <a:defRPr/>
            </a:pPr>
            <a:r>
              <a:rPr lang="en-CA" sz="1300" err="1">
                <a:latin typeface="Times New Roman" pitchFamily="18" charset="0"/>
              </a:rPr>
              <a:t>Opakování</a:t>
            </a:r>
            <a:r>
              <a:rPr lang="en-CA" sz="1300">
                <a:latin typeface="Times New Roman" pitchFamily="18" charset="0"/>
              </a:rPr>
              <a:t> </a:t>
            </a:r>
            <a:r>
              <a:rPr lang="cs-CZ" sz="1300">
                <a:latin typeface="Times New Roman" pitchFamily="18" charset="0"/>
              </a:rPr>
              <a:t>3</a:t>
            </a:r>
            <a:r>
              <a:rPr lang="en-CA" sz="1300">
                <a:latin typeface="Times New Roman" pitchFamily="18" charset="0"/>
              </a:rPr>
              <a:t>.t</a:t>
            </a:r>
            <a:r>
              <a:rPr lang="cs-CZ" sz="1300" err="1">
                <a:latin typeface="Times New Roman" pitchFamily="18" charset="0"/>
              </a:rPr>
              <a:t>řídy</a:t>
            </a:r>
            <a:r>
              <a:rPr lang="cs-CZ" sz="1300">
                <a:latin typeface="Times New Roman" pitchFamily="18" charset="0"/>
              </a:rPr>
              <a:t> – nauka o slově, stavba slova, vyjmenovaná slova</a:t>
            </a:r>
            <a:endParaRPr lang="en-CA" sz="1300">
              <a:latin typeface="Times New Roman" pitchFamily="18" charset="0"/>
            </a:endParaRPr>
          </a:p>
          <a:p>
            <a:pPr marL="274320" indent="-274320" eaLnBrk="1" fontAlgn="auto" hangingPunct="1">
              <a:lnSpc>
                <a:spcPct val="80000"/>
              </a:lnSpc>
              <a:spcAft>
                <a:spcPts val="0"/>
              </a:spcAft>
              <a:defRPr/>
            </a:pPr>
            <a:r>
              <a:rPr lang="cs-CZ" sz="1300">
                <a:latin typeface="Times New Roman" pitchFamily="18" charset="0"/>
              </a:rPr>
              <a:t>Slovní druhy</a:t>
            </a:r>
          </a:p>
          <a:p>
            <a:pPr marL="274320" indent="-274320" eaLnBrk="1" fontAlgn="auto" hangingPunct="1">
              <a:lnSpc>
                <a:spcPct val="80000"/>
              </a:lnSpc>
              <a:spcAft>
                <a:spcPts val="0"/>
              </a:spcAft>
              <a:defRPr/>
            </a:pPr>
            <a:r>
              <a:rPr lang="cs-CZ" sz="1300">
                <a:latin typeface="Times New Roman" pitchFamily="18" charset="0"/>
              </a:rPr>
              <a:t>Podstatná jména</a:t>
            </a:r>
          </a:p>
          <a:p>
            <a:pPr marL="274320" indent="-274320" eaLnBrk="1" fontAlgn="auto" hangingPunct="1">
              <a:lnSpc>
                <a:spcPct val="80000"/>
              </a:lnSpc>
              <a:spcAft>
                <a:spcPts val="0"/>
              </a:spcAft>
              <a:defRPr/>
            </a:pPr>
            <a:r>
              <a:rPr lang="cs-CZ" sz="1300">
                <a:latin typeface="Times New Roman" pitchFamily="18" charset="0"/>
              </a:rPr>
              <a:t>Skloňování podstatných jmen</a:t>
            </a:r>
            <a:endParaRPr lang="en-CA" sz="1300">
              <a:latin typeface="Times New Roman" pitchFamily="18" charset="0"/>
            </a:endParaRPr>
          </a:p>
          <a:p>
            <a:pPr marL="274320" indent="-274320" eaLnBrk="1" fontAlgn="auto" hangingPunct="1">
              <a:lnSpc>
                <a:spcPct val="80000"/>
              </a:lnSpc>
              <a:spcAft>
                <a:spcPts val="0"/>
              </a:spcAft>
              <a:defRPr/>
            </a:pPr>
            <a:r>
              <a:rPr lang="cs-CZ" sz="1300">
                <a:latin typeface="Times New Roman" pitchFamily="18" charset="0"/>
              </a:rPr>
              <a:t>Slovesa</a:t>
            </a:r>
            <a:endParaRPr lang="en-CA" sz="1300">
              <a:latin typeface="Times New Roman" pitchFamily="18" charset="0"/>
            </a:endParaRPr>
          </a:p>
          <a:p>
            <a:pPr marL="274320" indent="-274320" eaLnBrk="1" fontAlgn="auto" hangingPunct="1">
              <a:lnSpc>
                <a:spcPct val="80000"/>
              </a:lnSpc>
              <a:spcAft>
                <a:spcPts val="0"/>
              </a:spcAft>
              <a:defRPr/>
            </a:pPr>
            <a:r>
              <a:rPr lang="cs-CZ" sz="1300">
                <a:latin typeface="Times New Roman" pitchFamily="18" charset="0"/>
              </a:rPr>
              <a:t>Stavba věty</a:t>
            </a:r>
            <a:endParaRPr lang="en-CA" sz="1300">
              <a:latin typeface="Times New Roman" pitchFamily="18" charset="0"/>
            </a:endParaRPr>
          </a:p>
          <a:p>
            <a:pPr marL="274320" indent="-274320" eaLnBrk="1" fontAlgn="auto" hangingPunct="1">
              <a:lnSpc>
                <a:spcPct val="80000"/>
              </a:lnSpc>
              <a:spcAft>
                <a:spcPts val="0"/>
              </a:spcAft>
              <a:defRPr/>
            </a:pPr>
            <a:r>
              <a:rPr lang="cs-CZ" sz="1300">
                <a:latin typeface="Times New Roman" pitchFamily="18" charset="0"/>
              </a:rPr>
              <a:t>Slohová cvičení</a:t>
            </a:r>
          </a:p>
          <a:p>
            <a:pPr marL="274320" indent="-274320" eaLnBrk="1" fontAlgn="auto" hangingPunct="1">
              <a:lnSpc>
                <a:spcPct val="80000"/>
              </a:lnSpc>
              <a:spcAft>
                <a:spcPts val="0"/>
              </a:spcAft>
              <a:defRPr/>
            </a:pPr>
            <a:r>
              <a:rPr lang="cs-CZ" sz="1300">
                <a:latin typeface="Times New Roman" pitchFamily="18" charset="0"/>
              </a:rPr>
              <a:t>Čtenářský denník – 4 knihy za rok, kontrola před pololetím, před koncem roku, doporučené knihy na VLE</a:t>
            </a:r>
            <a:endParaRPr lang="en-CA" sz="1300">
              <a:latin typeface="Times New Roman" pitchFamily="18" charset="0"/>
            </a:endParaRPr>
          </a:p>
          <a:p>
            <a:pPr marL="0" indent="0" eaLnBrk="1" fontAlgn="auto" hangingPunct="1">
              <a:lnSpc>
                <a:spcPct val="80000"/>
              </a:lnSpc>
              <a:spcAft>
                <a:spcPts val="0"/>
              </a:spcAft>
              <a:buNone/>
              <a:defRPr/>
            </a:pPr>
            <a:endParaRPr lang="cs-CZ" sz="1300">
              <a:latin typeface="Times New Roman" pitchFamily="18" charset="0"/>
            </a:endParaRPr>
          </a:p>
          <a:p>
            <a:pPr marL="274320" indent="-274320" eaLnBrk="1" fontAlgn="auto" hangingPunct="1">
              <a:lnSpc>
                <a:spcPct val="80000"/>
              </a:lnSpc>
              <a:spcAft>
                <a:spcPts val="0"/>
              </a:spcAft>
              <a:defRPr/>
            </a:pPr>
            <a:endParaRPr lang="cs-CZ" sz="1300">
              <a:latin typeface="Times New Roman" pitchFamily="18" charset="0"/>
            </a:endParaRPr>
          </a:p>
          <a:p>
            <a:pPr marL="274320" indent="-274320" eaLnBrk="1" fontAlgn="auto" hangingPunct="1">
              <a:lnSpc>
                <a:spcPct val="80000"/>
              </a:lnSpc>
              <a:spcAft>
                <a:spcPts val="0"/>
              </a:spcAft>
              <a:buNone/>
              <a:defRPr/>
            </a:pPr>
            <a:r>
              <a:rPr lang="cs-CZ" sz="1300" u="sng">
                <a:solidFill>
                  <a:schemeClr val="folHlink"/>
                </a:solidFill>
              </a:rPr>
              <a:t>Člověk a jeho svět (zeměpis)</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Česká republika – demokratický stát</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Kraje a krajská města</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Mapa a orientace v krajině</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Povrch a vodstvo ČR</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Počasí a podnebí ČR</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Půda, zemědělství a průmysl v ČR</a:t>
            </a:r>
          </a:p>
          <a:p>
            <a:pPr marL="0" indent="0" eaLnBrk="1" fontAlgn="auto" hangingPunct="1">
              <a:lnSpc>
                <a:spcPct val="80000"/>
              </a:lnSpc>
              <a:spcAft>
                <a:spcPts val="0"/>
              </a:spcAft>
              <a:buNone/>
              <a:defRPr/>
            </a:pPr>
            <a:endParaRPr lang="cs-CZ" sz="1300">
              <a:latin typeface="Times New Roman" panose="02020603050405020304" pitchFamily="18" charset="0"/>
              <a:cs typeface="Times New Roman" pitchFamily="18" charset="0"/>
            </a:endParaRPr>
          </a:p>
          <a:p>
            <a:pPr marL="0" indent="0" eaLnBrk="1" hangingPunct="1">
              <a:lnSpc>
                <a:spcPct val="80000"/>
              </a:lnSpc>
              <a:buNone/>
              <a:defRPr/>
            </a:pPr>
            <a:r>
              <a:rPr lang="cs-CZ" sz="1300" u="sng">
                <a:solidFill>
                  <a:schemeClr val="folHlink"/>
                </a:solidFill>
              </a:rPr>
              <a:t>Člověk a jeho svět (dějiny)</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Lidé a čas + za dávných časů</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Slovanské osídlení + Sámova říše</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Velkomoravská říše</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Přemyslovská knížata</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České království za vlády Přemyslovců</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Lucemburkové v Čechách</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Husitství a doba pohusitská</a:t>
            </a:r>
          </a:p>
          <a:p>
            <a:pPr marL="274320" indent="-274320" eaLnBrk="1" fontAlgn="auto" hangingPunct="1">
              <a:lnSpc>
                <a:spcPct val="80000"/>
              </a:lnSpc>
              <a:spcAft>
                <a:spcPts val="0"/>
              </a:spcAft>
              <a:defRPr/>
            </a:pPr>
            <a:r>
              <a:rPr lang="cs-CZ" sz="1300">
                <a:latin typeface="Times New Roman" panose="02020603050405020304" pitchFamily="18" charset="0"/>
                <a:cs typeface="Times New Roman" pitchFamily="18" charset="0"/>
              </a:rPr>
              <a:t>Nástup Habsburků na český trůn</a:t>
            </a:r>
          </a:p>
          <a:p>
            <a:pPr marL="0" indent="0" eaLnBrk="1" hangingPunct="1">
              <a:lnSpc>
                <a:spcPct val="80000"/>
              </a:lnSpc>
              <a:buNone/>
              <a:defRPr/>
            </a:pPr>
            <a:endParaRPr lang="cs-CZ" sz="1400" u="sng">
              <a:solidFill>
                <a:schemeClr val="folHlink"/>
              </a:solidFill>
            </a:endParaRPr>
          </a:p>
          <a:p>
            <a:pPr marL="0" indent="0" eaLnBrk="1" hangingPunct="1">
              <a:lnSpc>
                <a:spcPct val="80000"/>
              </a:lnSpc>
              <a:buNone/>
              <a:defRPr/>
            </a:pPr>
            <a:endParaRPr lang="cs-CZ"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DECA9ED-8BEC-48A3-A969-5105696E3165}"/>
              </a:ext>
            </a:extLst>
          </p:cNvPr>
          <p:cNvSpPr>
            <a:spLocks noGrp="1" noChangeArrowheads="1"/>
          </p:cNvSpPr>
          <p:nvPr>
            <p:ph type="title"/>
          </p:nvPr>
        </p:nvSpPr>
        <p:spPr/>
        <p:txBody>
          <a:bodyPr/>
          <a:lstStyle/>
          <a:p>
            <a:pPr eaLnBrk="1" hangingPunct="1"/>
            <a:r>
              <a:rPr lang="cs-CZ" altLang="en-US">
                <a:solidFill>
                  <a:srgbClr val="006600"/>
                </a:solidFill>
              </a:rPr>
              <a:t>Domácí příprava</a:t>
            </a:r>
          </a:p>
        </p:txBody>
      </p:sp>
      <p:sp>
        <p:nvSpPr>
          <p:cNvPr id="8195" name="Rectangle 3">
            <a:extLst>
              <a:ext uri="{FF2B5EF4-FFF2-40B4-BE49-F238E27FC236}">
                <a16:creationId xmlns:a16="http://schemas.microsoft.com/office/drawing/2014/main" id="{2781265A-D101-4DBA-8214-44BB8D34680E}"/>
              </a:ext>
            </a:extLst>
          </p:cNvPr>
          <p:cNvSpPr>
            <a:spLocks noGrp="1" noChangeArrowheads="1"/>
          </p:cNvSpPr>
          <p:nvPr>
            <p:ph type="body" idx="1"/>
          </p:nvPr>
        </p:nvSpPr>
        <p:spPr>
          <a:xfrm>
            <a:off x="1981200" y="1600200"/>
            <a:ext cx="8229600" cy="4953000"/>
          </a:xfrm>
        </p:spPr>
        <p:txBody>
          <a:bodyPr/>
          <a:lstStyle/>
          <a:p>
            <a:pPr eaLnBrk="1" hangingPunct="1">
              <a:lnSpc>
                <a:spcPct val="90000"/>
              </a:lnSpc>
            </a:pPr>
            <a:r>
              <a:rPr lang="cs-CZ" altLang="en-US" sz="2600"/>
              <a:t>domácí úkoly každý den, vypracované musí být do příštího úterý, informace o domácí</a:t>
            </a:r>
            <a:r>
              <a:rPr lang="en-GB" altLang="en-US" sz="2600"/>
              <a:t>ch</a:t>
            </a:r>
            <a:r>
              <a:rPr lang="cs-CZ" altLang="en-US" sz="2600"/>
              <a:t> úkol</a:t>
            </a:r>
            <a:r>
              <a:rPr lang="en-GB" altLang="en-US" sz="2600"/>
              <a:t>ech p</a:t>
            </a:r>
            <a:r>
              <a:rPr lang="cs-CZ" altLang="en-US" sz="2600"/>
              <a:t>římo v učebnici nebo PS a na VLE</a:t>
            </a:r>
          </a:p>
          <a:p>
            <a:pPr eaLnBrk="1" hangingPunct="1">
              <a:lnSpc>
                <a:spcPct val="90000"/>
              </a:lnSpc>
            </a:pPr>
            <a:r>
              <a:rPr lang="cs-CZ" altLang="en-US" sz="2600" u="sng"/>
              <a:t>čtení</a:t>
            </a:r>
            <a:r>
              <a:rPr lang="cs-CZ" altLang="en-US" sz="2600"/>
              <a:t> nejlépe denně podle stupně únavy dítěte</a:t>
            </a:r>
          </a:p>
          <a:p>
            <a:pPr eaLnBrk="1" hangingPunct="1">
              <a:lnSpc>
                <a:spcPct val="90000"/>
              </a:lnSpc>
              <a:buFontTx/>
              <a:buNone/>
            </a:pPr>
            <a:endParaRPr lang="cs-CZ" altLang="en-US" sz="2600"/>
          </a:p>
          <a:p>
            <a:pPr eaLnBrk="1" hangingPunct="1">
              <a:lnSpc>
                <a:spcPct val="90000"/>
              </a:lnSpc>
              <a:buFontTx/>
              <a:buNone/>
            </a:pPr>
            <a:r>
              <a:rPr lang="cs-CZ" altLang="en-US" sz="2600" u="sng"/>
              <a:t>Psaní</a:t>
            </a:r>
          </a:p>
          <a:p>
            <a:pPr eaLnBrk="1" hangingPunct="1">
              <a:lnSpc>
                <a:spcPct val="90000"/>
              </a:lnSpc>
            </a:pPr>
            <a:r>
              <a:rPr lang="cs-CZ" altLang="en-US" sz="2600"/>
              <a:t>Píšeme PEREM!</a:t>
            </a:r>
          </a:p>
          <a:p>
            <a:pPr eaLnBrk="1" hangingPunct="1">
              <a:lnSpc>
                <a:spcPct val="90000"/>
              </a:lnSpc>
            </a:pPr>
            <a:endParaRPr lang="cs-CZ" altLang="en-US" sz="2600"/>
          </a:p>
          <a:p>
            <a:pPr eaLnBrk="1" hangingPunct="1">
              <a:lnSpc>
                <a:spcPct val="90000"/>
              </a:lnSpc>
            </a:pPr>
            <a:endParaRPr lang="cs-CZ"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7E952E7-B174-4F25-B22D-8A6BE044F30D}"/>
              </a:ext>
            </a:extLst>
          </p:cNvPr>
          <p:cNvSpPr>
            <a:spLocks noGrp="1" noChangeArrowheads="1"/>
          </p:cNvSpPr>
          <p:nvPr>
            <p:ph type="title"/>
          </p:nvPr>
        </p:nvSpPr>
        <p:spPr/>
        <p:txBody>
          <a:bodyPr/>
          <a:lstStyle/>
          <a:p>
            <a:pPr eaLnBrk="1" hangingPunct="1"/>
            <a:r>
              <a:rPr lang="cs-CZ" altLang="en-US">
                <a:solidFill>
                  <a:srgbClr val="006600"/>
                </a:solidFill>
              </a:rPr>
              <a:t>Hodnocení</a:t>
            </a:r>
          </a:p>
        </p:txBody>
      </p:sp>
      <p:sp>
        <p:nvSpPr>
          <p:cNvPr id="9219" name="Rectangle 3">
            <a:extLst>
              <a:ext uri="{FF2B5EF4-FFF2-40B4-BE49-F238E27FC236}">
                <a16:creationId xmlns:a16="http://schemas.microsoft.com/office/drawing/2014/main" id="{892C83CF-3755-45D7-91BC-238F82DB7AAB}"/>
              </a:ext>
            </a:extLst>
          </p:cNvPr>
          <p:cNvSpPr>
            <a:spLocks noGrp="1" noChangeArrowheads="1"/>
          </p:cNvSpPr>
          <p:nvPr>
            <p:ph type="body" idx="1"/>
          </p:nvPr>
        </p:nvSpPr>
        <p:spPr/>
        <p:txBody>
          <a:bodyPr/>
          <a:lstStyle/>
          <a:p>
            <a:pPr eaLnBrk="1" hangingPunct="1"/>
            <a:r>
              <a:rPr lang="cs-CZ" altLang="en-US"/>
              <a:t>Klasická česká stupnice známkování</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86C4-E79D-4B72-9DFA-BAEEFDF1E0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E1754E-6ED7-4C02-9629-64F33E75D9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3779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901B-B029-B248-9616-36824596234D}"/>
              </a:ext>
            </a:extLst>
          </p:cNvPr>
          <p:cNvSpPr>
            <a:spLocks noGrp="1"/>
          </p:cNvSpPr>
          <p:nvPr>
            <p:ph type="title"/>
          </p:nvPr>
        </p:nvSpPr>
        <p:spPr/>
        <p:txBody>
          <a:bodyPr/>
          <a:lstStyle/>
          <a:p>
            <a:r>
              <a:rPr lang="en-US"/>
              <a:t>School Uniform </a:t>
            </a:r>
          </a:p>
        </p:txBody>
      </p:sp>
      <p:sp>
        <p:nvSpPr>
          <p:cNvPr id="3" name="Content Placeholder 2">
            <a:extLst>
              <a:ext uri="{FF2B5EF4-FFF2-40B4-BE49-F238E27FC236}">
                <a16:creationId xmlns:a16="http://schemas.microsoft.com/office/drawing/2014/main" id="{B3CD50BA-30A4-4C47-A3EF-630962CAFD56}"/>
              </a:ext>
            </a:extLst>
          </p:cNvPr>
          <p:cNvSpPr>
            <a:spLocks noGrp="1"/>
          </p:cNvSpPr>
          <p:nvPr>
            <p:ph idx="1"/>
          </p:nvPr>
        </p:nvSpPr>
        <p:spPr>
          <a:xfrm>
            <a:off x="1105820" y="1791828"/>
            <a:ext cx="10788869" cy="4680689"/>
          </a:xfrm>
        </p:spPr>
        <p:txBody>
          <a:bodyPr vert="horz" lIns="45720" tIns="45720" rIns="45720" bIns="45720" rtlCol="0" anchor="t">
            <a:normAutofit fontScale="70000" lnSpcReduction="20000"/>
          </a:bodyPr>
          <a:lstStyle/>
          <a:p>
            <a:r>
              <a:rPr lang="en-US" dirty="0">
                <a:hlinkClick r:id="rId2"/>
              </a:rPr>
              <a:t>https://www.nordangliaeducation.com/schools/prague/british-international/school-life/school-uniforms</a:t>
            </a:r>
            <a:endParaRPr lang="en-US" dirty="0"/>
          </a:p>
          <a:p>
            <a:endParaRPr lang="en-US"/>
          </a:p>
          <a:p>
            <a:r>
              <a:rPr lang="en-IE" dirty="0"/>
              <a:t>The PBIS uniform range for both Primary (Early Years to Year 6) and Secondary (Years 7 to 11) includes:</a:t>
            </a:r>
          </a:p>
          <a:p>
            <a:r>
              <a:rPr lang="en-IE" dirty="0"/>
              <a:t>navy blue </a:t>
            </a:r>
            <a:r>
              <a:rPr lang="en-IE" dirty="0" err="1"/>
              <a:t>v-neck</a:t>
            </a:r>
            <a:r>
              <a:rPr lang="en-IE" dirty="0"/>
              <a:t> jumper</a:t>
            </a:r>
          </a:p>
          <a:p>
            <a:r>
              <a:rPr lang="en-IE" dirty="0"/>
              <a:t>navy blue </a:t>
            </a:r>
            <a:r>
              <a:rPr lang="en-IE" dirty="0" err="1"/>
              <a:t>v-neck</a:t>
            </a:r>
            <a:r>
              <a:rPr lang="en-IE" dirty="0"/>
              <a:t> cardigan</a:t>
            </a:r>
          </a:p>
          <a:p>
            <a:r>
              <a:rPr lang="en-IE" dirty="0"/>
              <a:t>teal polo shirt (short and long sleeved versions available)</a:t>
            </a:r>
          </a:p>
          <a:p>
            <a:r>
              <a:rPr lang="en-IE" dirty="0"/>
              <a:t>navy blue crew neck sweatshirt</a:t>
            </a:r>
          </a:p>
          <a:p>
            <a:r>
              <a:rPr lang="en-IE" dirty="0"/>
              <a:t>navy trousers / shorts / skirt / </a:t>
            </a:r>
            <a:r>
              <a:rPr lang="en-IE" dirty="0" err="1"/>
              <a:t>skort</a:t>
            </a:r>
            <a:r>
              <a:rPr lang="en-IE" dirty="0"/>
              <a:t> / pinafore</a:t>
            </a:r>
          </a:p>
          <a:p>
            <a:r>
              <a:rPr lang="en-IE" dirty="0"/>
              <a:t>navy fleece</a:t>
            </a:r>
          </a:p>
          <a:p>
            <a:r>
              <a:rPr lang="en-IE" dirty="0"/>
              <a:t>navy hoodie</a:t>
            </a:r>
          </a:p>
          <a:p>
            <a:r>
              <a:rPr lang="en-IE" b="1" dirty="0">
                <a:solidFill>
                  <a:srgbClr val="000000"/>
                </a:solidFill>
              </a:rPr>
              <a:t>Comfortable shoes for outside (that they can run around in)</a:t>
            </a:r>
          </a:p>
          <a:p>
            <a:r>
              <a:rPr lang="en-IE" b="1" dirty="0">
                <a:solidFill>
                  <a:srgbClr val="FF0000"/>
                </a:solidFill>
              </a:rPr>
              <a:t>Please label everything!!! </a:t>
            </a:r>
          </a:p>
          <a:p>
            <a:r>
              <a:rPr lang="en-IE" sz="3200" b="1" dirty="0">
                <a:solidFill>
                  <a:srgbClr val="FF0000"/>
                </a:solidFill>
              </a:rPr>
              <a:t>Please send an old t-shirt to school with your child – clearly named – for art.</a:t>
            </a:r>
          </a:p>
          <a:p>
            <a:endParaRPr lang="en-IE" sz="3200" b="1" dirty="0">
              <a:solidFill>
                <a:srgbClr val="FF0000"/>
              </a:solidFill>
            </a:endParaRPr>
          </a:p>
          <a:p>
            <a:endParaRPr lang="en-US"/>
          </a:p>
        </p:txBody>
      </p:sp>
      <p:pic>
        <p:nvPicPr>
          <p:cNvPr id="4" name="Picture Placeholder 7"/>
          <p:cNvPicPr>
            <a:picLocks noChangeAspect="1"/>
          </p:cNvPicPr>
          <p:nvPr/>
        </p:nvPicPr>
        <p:blipFill rotWithShape="1">
          <a:blip r:embed="rId3">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4"/>
          <a:stretch>
            <a:fillRect/>
          </a:stretch>
        </p:blipFill>
        <p:spPr>
          <a:xfrm>
            <a:off x="8706205" y="131026"/>
            <a:ext cx="3188484" cy="871804"/>
          </a:xfrm>
          <a:prstGeom prst="rect">
            <a:avLst/>
          </a:prstGeom>
        </p:spPr>
      </p:pic>
    </p:spTree>
    <p:extLst>
      <p:ext uri="{BB962C8B-B14F-4D97-AF65-F5344CB8AC3E}">
        <p14:creationId xmlns:p14="http://schemas.microsoft.com/office/powerpoint/2010/main" val="4173445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64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901B-B029-B248-9616-36824596234D}"/>
              </a:ext>
            </a:extLst>
          </p:cNvPr>
          <p:cNvSpPr>
            <a:spLocks noGrp="1"/>
          </p:cNvSpPr>
          <p:nvPr>
            <p:ph type="title"/>
          </p:nvPr>
        </p:nvSpPr>
        <p:spPr/>
        <p:txBody>
          <a:bodyPr/>
          <a:lstStyle/>
          <a:p>
            <a:r>
              <a:rPr lang="en-US" dirty="0"/>
              <a:t> P.E. and Dance </a:t>
            </a:r>
          </a:p>
        </p:txBody>
      </p:sp>
      <p:sp>
        <p:nvSpPr>
          <p:cNvPr id="3" name="Content Placeholder 2">
            <a:extLst>
              <a:ext uri="{FF2B5EF4-FFF2-40B4-BE49-F238E27FC236}">
                <a16:creationId xmlns:a16="http://schemas.microsoft.com/office/drawing/2014/main" id="{B3CD50BA-30A4-4C47-A3EF-630962CAFD56}"/>
              </a:ext>
            </a:extLst>
          </p:cNvPr>
          <p:cNvSpPr>
            <a:spLocks noGrp="1"/>
          </p:cNvSpPr>
          <p:nvPr>
            <p:ph idx="1"/>
          </p:nvPr>
        </p:nvSpPr>
        <p:spPr>
          <a:xfrm>
            <a:off x="383021" y="1544496"/>
            <a:ext cx="11307602" cy="5362250"/>
          </a:xfrm>
        </p:spPr>
        <p:txBody>
          <a:bodyPr vert="horz" lIns="45720" tIns="45720" rIns="45720" bIns="45720" rtlCol="0" anchor="t">
            <a:normAutofit fontScale="85000" lnSpcReduction="20000"/>
          </a:bodyPr>
          <a:lstStyle/>
          <a:p>
            <a:endParaRPr lang="en-IE" b="1">
              <a:solidFill>
                <a:srgbClr val="FF0000"/>
              </a:solidFill>
            </a:endParaRPr>
          </a:p>
          <a:p>
            <a:r>
              <a:rPr lang="en-IE" sz="2800" b="1" dirty="0">
                <a:solidFill>
                  <a:srgbClr val="FF0000"/>
                </a:solidFill>
              </a:rPr>
              <a:t>There will be 2 P.E. sessions a week. Every second week, one of these sessions will be Dance.</a:t>
            </a:r>
          </a:p>
          <a:p>
            <a:r>
              <a:rPr lang="en-IE" sz="2800" b="1" dirty="0">
                <a:solidFill>
                  <a:srgbClr val="FF0000"/>
                </a:solidFill>
              </a:rPr>
              <a:t>Please check your child's timetable to find out which days these are.</a:t>
            </a:r>
          </a:p>
          <a:p>
            <a:r>
              <a:rPr lang="en-IE" sz="2800" b="1" dirty="0"/>
              <a:t>Please note there may be a difference between Week A and Week B</a:t>
            </a:r>
          </a:p>
          <a:p>
            <a:r>
              <a:rPr lang="en-IE" sz="2800" b="1" dirty="0"/>
              <a:t>Everyone has P.E. / Dance at 9am on Thursday – can you please send children to school in their P.E. kit on this day.</a:t>
            </a:r>
          </a:p>
          <a:p>
            <a:endParaRPr lang="en-US" dirty="0"/>
          </a:p>
          <a:p>
            <a:r>
              <a:rPr lang="en-US" dirty="0"/>
              <a:t>                           </a:t>
            </a:r>
          </a:p>
          <a:p>
            <a:endParaRPr lang="en-US" dirty="0"/>
          </a:p>
          <a:p>
            <a:r>
              <a:rPr lang="en-US" dirty="0"/>
              <a:t>Kit: Please order at </a:t>
            </a:r>
            <a:r>
              <a:rPr lang="en-US" dirty="0">
                <a:hlinkClick r:id="rId2"/>
              </a:rPr>
              <a:t>https://www.kukrisports.co.uk/teamshop/praguebritishinternationalschool/productNavListNg.action</a:t>
            </a:r>
            <a:r>
              <a:rPr lang="en-US" dirty="0"/>
              <a:t> </a:t>
            </a:r>
            <a:endParaRPr lang="en-US"/>
          </a:p>
          <a:p>
            <a:r>
              <a:rPr lang="en-US" dirty="0"/>
              <a:t>It will be delivered to school and given to children shortly. </a:t>
            </a:r>
          </a:p>
          <a:p>
            <a:r>
              <a:rPr lang="en-US" dirty="0"/>
              <a:t>Children should remove earrings and tie their hair up.</a:t>
            </a:r>
          </a:p>
        </p:txBody>
      </p:sp>
      <p:pic>
        <p:nvPicPr>
          <p:cNvPr id="4" name="Picture Placeholder 7"/>
          <p:cNvPicPr>
            <a:picLocks noChangeAspect="1"/>
          </p:cNvPicPr>
          <p:nvPr/>
        </p:nvPicPr>
        <p:blipFill rotWithShape="1">
          <a:blip r:embed="rId3">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4"/>
          <a:stretch>
            <a:fillRect/>
          </a:stretch>
        </p:blipFill>
        <p:spPr>
          <a:xfrm>
            <a:off x="8706205" y="131026"/>
            <a:ext cx="3188484" cy="871804"/>
          </a:xfrm>
          <a:prstGeom prst="rect">
            <a:avLst/>
          </a:prstGeom>
        </p:spPr>
      </p:pic>
      <p:cxnSp>
        <p:nvCxnSpPr>
          <p:cNvPr id="7" name="Straight Connector 6"/>
          <p:cNvCxnSpPr/>
          <p:nvPr/>
        </p:nvCxnSpPr>
        <p:spPr>
          <a:xfrm>
            <a:off x="3369830" y="4382943"/>
            <a:ext cx="41471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10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4D7E-1C14-DB40-B23E-D340B9CC38EE}"/>
              </a:ext>
            </a:extLst>
          </p:cNvPr>
          <p:cNvSpPr>
            <a:spLocks noGrp="1"/>
          </p:cNvSpPr>
          <p:nvPr>
            <p:ph type="title"/>
          </p:nvPr>
        </p:nvSpPr>
        <p:spPr/>
        <p:txBody>
          <a:bodyPr/>
          <a:lstStyle/>
          <a:p>
            <a:r>
              <a:rPr lang="en-US"/>
              <a:t>What to Bring Everyday? </a:t>
            </a:r>
          </a:p>
        </p:txBody>
      </p:sp>
      <p:sp>
        <p:nvSpPr>
          <p:cNvPr id="3" name="Content Placeholder 2">
            <a:extLst>
              <a:ext uri="{FF2B5EF4-FFF2-40B4-BE49-F238E27FC236}">
                <a16:creationId xmlns:a16="http://schemas.microsoft.com/office/drawing/2014/main" id="{09267FEB-8177-9742-8C80-B09C99701077}"/>
              </a:ext>
            </a:extLst>
          </p:cNvPr>
          <p:cNvSpPr>
            <a:spLocks noGrp="1"/>
          </p:cNvSpPr>
          <p:nvPr>
            <p:ph idx="1"/>
          </p:nvPr>
        </p:nvSpPr>
        <p:spPr>
          <a:xfrm>
            <a:off x="714703" y="2103120"/>
            <a:ext cx="10410497" cy="4245128"/>
          </a:xfrm>
        </p:spPr>
        <p:txBody>
          <a:bodyPr vert="horz" lIns="45720" tIns="45720" rIns="45720" bIns="45720" rtlCol="0" anchor="t">
            <a:normAutofit/>
          </a:bodyPr>
          <a:lstStyle/>
          <a:p>
            <a:pPr>
              <a:buFont typeface="Wingdings" panose="05000000000000000000" pitchFamily="2" charset="2"/>
              <a:buChar char="q"/>
            </a:pPr>
            <a:r>
              <a:rPr lang="en-GB" sz="2400" dirty="0"/>
              <a:t>Home-School Diary</a:t>
            </a:r>
          </a:p>
          <a:p>
            <a:pPr>
              <a:buFont typeface="Wingdings" panose="05000000000000000000" pitchFamily="2" charset="2"/>
              <a:buChar char="q"/>
            </a:pPr>
            <a:r>
              <a:rPr lang="en-GB" sz="2400" dirty="0"/>
              <a:t>Reading Books</a:t>
            </a:r>
          </a:p>
          <a:p>
            <a:pPr>
              <a:buFont typeface="Wingdings" panose="05000000000000000000" pitchFamily="2" charset="2"/>
              <a:buChar char="q"/>
            </a:pPr>
            <a:r>
              <a:rPr lang="en-GB" sz="2400" dirty="0"/>
              <a:t>Library Books</a:t>
            </a:r>
          </a:p>
          <a:p>
            <a:pPr marL="264795" lvl="1"/>
            <a:r>
              <a:rPr lang="en-GB" sz="2400" dirty="0"/>
              <a:t>Children will visit the library at least once a week with their class. However, they can change their books any day.</a:t>
            </a:r>
            <a:br>
              <a:rPr lang="en-GB" sz="2400" dirty="0"/>
            </a:br>
            <a:endParaRPr lang="en-GB" sz="2400"/>
          </a:p>
          <a:p>
            <a:pPr>
              <a:buFont typeface="Wingdings" panose="05000000000000000000" pitchFamily="2" charset="2"/>
              <a:buChar char="q"/>
            </a:pPr>
            <a:r>
              <a:rPr lang="en-GB" sz="2400" dirty="0"/>
              <a:t>Water bottle</a:t>
            </a:r>
          </a:p>
          <a:p>
            <a:pPr>
              <a:buFont typeface="Wingdings" panose="05000000000000000000" pitchFamily="2" charset="2"/>
              <a:buChar char="q"/>
            </a:pPr>
            <a:r>
              <a:rPr lang="en-GB" sz="2400" dirty="0"/>
              <a:t>Healthy snack for morning break</a:t>
            </a:r>
          </a:p>
          <a:p>
            <a:pPr>
              <a:buFont typeface="Wingdings" panose="05000000000000000000" pitchFamily="2" charset="2"/>
              <a:buChar char="q"/>
            </a:pPr>
            <a:r>
              <a:rPr lang="en-GB" sz="2400" dirty="0"/>
              <a:t>Indoor shoes/ slippers (can be kept in lockers)</a:t>
            </a:r>
          </a:p>
          <a:p>
            <a:endParaRPr lang="en-US"/>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3"/>
          <a:stretch>
            <a:fillRect/>
          </a:stretch>
        </p:blipFill>
        <p:spPr>
          <a:xfrm>
            <a:off x="8742064" y="1062"/>
            <a:ext cx="3188484" cy="871804"/>
          </a:xfrm>
          <a:prstGeom prst="rect">
            <a:avLst/>
          </a:prstGeom>
        </p:spPr>
      </p:pic>
    </p:spTree>
    <p:extLst>
      <p:ext uri="{BB962C8B-B14F-4D97-AF65-F5344CB8AC3E}">
        <p14:creationId xmlns:p14="http://schemas.microsoft.com/office/powerpoint/2010/main" val="259021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4D7E-1C14-DB40-B23E-D340B9CC38EE}"/>
              </a:ext>
            </a:extLst>
          </p:cNvPr>
          <p:cNvSpPr>
            <a:spLocks noGrp="1"/>
          </p:cNvSpPr>
          <p:nvPr>
            <p:ph type="title"/>
          </p:nvPr>
        </p:nvSpPr>
        <p:spPr/>
        <p:txBody>
          <a:bodyPr/>
          <a:lstStyle/>
          <a:p>
            <a:r>
              <a:rPr lang="en-US"/>
              <a:t>Lockers </a:t>
            </a:r>
          </a:p>
        </p:txBody>
      </p:sp>
      <p:sp>
        <p:nvSpPr>
          <p:cNvPr id="3" name="Content Placeholder 2">
            <a:extLst>
              <a:ext uri="{FF2B5EF4-FFF2-40B4-BE49-F238E27FC236}">
                <a16:creationId xmlns:a16="http://schemas.microsoft.com/office/drawing/2014/main" id="{09267FEB-8177-9742-8C80-B09C99701077}"/>
              </a:ext>
            </a:extLst>
          </p:cNvPr>
          <p:cNvSpPr>
            <a:spLocks noGrp="1"/>
          </p:cNvSpPr>
          <p:nvPr>
            <p:ph idx="1"/>
          </p:nvPr>
        </p:nvSpPr>
        <p:spPr>
          <a:xfrm>
            <a:off x="953949" y="1564677"/>
            <a:ext cx="10410497" cy="4245128"/>
          </a:xfrm>
        </p:spPr>
        <p:txBody>
          <a:bodyPr vert="horz" lIns="45720" tIns="45720" rIns="45720" bIns="45720" rtlCol="0" anchor="t">
            <a:normAutofit lnSpcReduction="10000"/>
          </a:bodyPr>
          <a:lstStyle/>
          <a:p>
            <a:pPr marL="0" indent="0">
              <a:buNone/>
            </a:pPr>
            <a:r>
              <a:rPr lang="en-US" dirty="0"/>
              <a:t>Each child has been assigned a locker outside their classroom.</a:t>
            </a:r>
          </a:p>
          <a:p>
            <a:pPr marL="0" indent="0">
              <a:buNone/>
            </a:pPr>
            <a:r>
              <a:rPr lang="en-US" dirty="0"/>
              <a:t>They do not need a padlock for this and they should not have one.</a:t>
            </a:r>
          </a:p>
          <a:p>
            <a:pPr marL="0" indent="0">
              <a:buNone/>
            </a:pPr>
            <a:endParaRPr lang="en-US" dirty="0"/>
          </a:p>
          <a:p>
            <a:pPr marL="0" indent="0">
              <a:buNone/>
            </a:pPr>
            <a:endParaRPr lang="en-US" dirty="0"/>
          </a:p>
          <a:p>
            <a:pPr marL="0" indent="0">
              <a:buNone/>
            </a:pPr>
            <a:endParaRPr lang="en-US" dirty="0"/>
          </a:p>
          <a:p>
            <a:pPr marL="0" indent="0">
              <a:buNone/>
            </a:pPr>
            <a:r>
              <a:rPr lang="en-US" dirty="0"/>
              <a:t>The primary school now has a Week A and Week B system.</a:t>
            </a:r>
          </a:p>
          <a:p>
            <a:pPr marL="0" indent="0">
              <a:buNone/>
            </a:pPr>
            <a:r>
              <a:rPr lang="en-US" dirty="0"/>
              <a:t>The new school year started on Week A (week beginning 2nd September), now we are on week B. This rotation will continue for the year.</a:t>
            </a:r>
          </a:p>
          <a:p>
            <a:pPr marL="0" indent="0">
              <a:buNone/>
            </a:pPr>
            <a:r>
              <a:rPr lang="en-US" dirty="0"/>
              <a:t>Your child will have a week A and week B timetable but there are only one or two small differences between them.</a:t>
            </a:r>
          </a:p>
        </p:txBody>
      </p:sp>
      <p:pic>
        <p:nvPicPr>
          <p:cNvPr id="5" name="Picture 4"/>
          <p:cNvPicPr>
            <a:picLocks noChangeAspect="1"/>
          </p:cNvPicPr>
          <p:nvPr/>
        </p:nvPicPr>
        <p:blipFill>
          <a:blip r:embed="rId2"/>
          <a:stretch>
            <a:fillRect/>
          </a:stretch>
        </p:blipFill>
        <p:spPr>
          <a:xfrm>
            <a:off x="8742064" y="1062"/>
            <a:ext cx="3188484" cy="871804"/>
          </a:xfrm>
          <a:prstGeom prst="rect">
            <a:avLst/>
          </a:prstGeom>
        </p:spPr>
      </p:pic>
      <p:sp>
        <p:nvSpPr>
          <p:cNvPr id="4" name="Title 1">
            <a:extLst>
              <a:ext uri="{FF2B5EF4-FFF2-40B4-BE49-F238E27FC236}">
                <a16:creationId xmlns:a16="http://schemas.microsoft.com/office/drawing/2014/main" id="{46389FC2-E3EE-4BAA-8DB9-48B4312BBDC6}"/>
              </a:ext>
            </a:extLst>
          </p:cNvPr>
          <p:cNvSpPr txBox="1">
            <a:spLocks/>
          </p:cNvSpPr>
          <p:nvPr/>
        </p:nvSpPr>
        <p:spPr>
          <a:xfrm>
            <a:off x="979305" y="3095333"/>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Timetables</a:t>
            </a:r>
          </a:p>
          <a:p>
            <a:endParaRPr lang="en-US"/>
          </a:p>
          <a:p>
            <a:endParaRPr lang="en-US" dirty="0"/>
          </a:p>
        </p:txBody>
      </p:sp>
    </p:spTree>
    <p:extLst>
      <p:ext uri="{BB962C8B-B14F-4D97-AF65-F5344CB8AC3E}">
        <p14:creationId xmlns:p14="http://schemas.microsoft.com/office/powerpoint/2010/main" val="67622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6125-14D1-994A-83C7-FC510CA0D5C5}"/>
              </a:ext>
            </a:extLst>
          </p:cNvPr>
          <p:cNvSpPr>
            <a:spLocks noGrp="1"/>
          </p:cNvSpPr>
          <p:nvPr>
            <p:ph type="title"/>
          </p:nvPr>
        </p:nvSpPr>
        <p:spPr>
          <a:xfrm>
            <a:off x="990877" y="166291"/>
            <a:ext cx="9720072" cy="1499616"/>
          </a:xfrm>
        </p:spPr>
        <p:txBody>
          <a:bodyPr/>
          <a:lstStyle/>
          <a:p>
            <a:r>
              <a:rPr lang="en-US"/>
              <a:t>Our Curriculum Topics in Year 5	</a:t>
            </a:r>
          </a:p>
        </p:txBody>
      </p:sp>
      <p:sp>
        <p:nvSpPr>
          <p:cNvPr id="3" name="Content Placeholder 2">
            <a:extLst>
              <a:ext uri="{FF2B5EF4-FFF2-40B4-BE49-F238E27FC236}">
                <a16:creationId xmlns:a16="http://schemas.microsoft.com/office/drawing/2014/main" id="{D2EFCD25-180D-654E-AAF0-968EC20AE455}"/>
              </a:ext>
            </a:extLst>
          </p:cNvPr>
          <p:cNvSpPr>
            <a:spLocks noGrp="1"/>
          </p:cNvSpPr>
          <p:nvPr>
            <p:ph idx="1"/>
          </p:nvPr>
        </p:nvSpPr>
        <p:spPr>
          <a:xfrm>
            <a:off x="189619" y="2374460"/>
            <a:ext cx="11966522" cy="4918772"/>
          </a:xfrm>
        </p:spPr>
        <p:txBody>
          <a:bodyPr vert="horz" lIns="91440" tIns="45720" rIns="91440" bIns="45720" rtlCol="0" anchor="t">
            <a:noAutofit/>
          </a:bodyPr>
          <a:lstStyle/>
          <a:p>
            <a:r>
              <a:rPr lang="en-US" sz="2000" dirty="0"/>
              <a:t>Four 8-week topics and four 1 week, theme weeks in the year. </a:t>
            </a:r>
          </a:p>
          <a:p>
            <a:r>
              <a:rPr lang="en-US" sz="2000" b="1" u="sng" dirty="0"/>
              <a:t>The Topics:</a:t>
            </a:r>
            <a:br>
              <a:rPr lang="en-US" sz="2000" b="1" u="sng" dirty="0"/>
            </a:br>
            <a:r>
              <a:rPr lang="en-US" sz="2000" dirty="0"/>
              <a:t>Wonderful World</a:t>
            </a:r>
            <a:br>
              <a:rPr lang="en-US" sz="2000" dirty="0"/>
            </a:br>
            <a:r>
              <a:rPr lang="en-US" sz="2000" dirty="0"/>
              <a:t>Horrid Histories</a:t>
            </a:r>
            <a:br>
              <a:rPr lang="en-US" sz="2000" dirty="0"/>
            </a:br>
            <a:r>
              <a:rPr lang="en-US" sz="2000" dirty="0"/>
              <a:t>Chemical Chaos</a:t>
            </a:r>
            <a:br>
              <a:rPr lang="en-US" sz="2000" dirty="0"/>
            </a:br>
            <a:r>
              <a:rPr lang="en-US" sz="2000" dirty="0"/>
              <a:t>Raging Rivers</a:t>
            </a:r>
          </a:p>
          <a:p>
            <a:r>
              <a:rPr lang="en-US" sz="2000" dirty="0"/>
              <a:t>Creative curriculum includes science, history, geography art and design technology. </a:t>
            </a:r>
          </a:p>
          <a:p>
            <a:r>
              <a:rPr lang="en-US" sz="2000" dirty="0"/>
              <a:t>Other subjects – English, </a:t>
            </a:r>
            <a:r>
              <a:rPr lang="en-US" sz="2000" dirty="0" err="1"/>
              <a:t>maths</a:t>
            </a:r>
            <a:r>
              <a:rPr lang="en-US" sz="2000" dirty="0"/>
              <a:t>, PE, music, phonics, reading, PSHCE and computing.</a:t>
            </a:r>
          </a:p>
          <a:p>
            <a:r>
              <a:rPr lang="en-US" sz="2000" dirty="0"/>
              <a:t>Thematic approach using the topic as a base for many lessons in the curriculum to make links and use integration opportunities across all subjects. </a:t>
            </a:r>
          </a:p>
          <a:p>
            <a:endParaRPr lang="en-US" sz="2000"/>
          </a:p>
          <a:p>
            <a:r>
              <a:rPr lang="en-US" sz="2000" dirty="0">
                <a:hlinkClick r:id="rId2" invalidUrl="http:///"/>
              </a:rPr>
              <a:t/>
            </a:r>
            <a:br>
              <a:rPr lang="en-US" sz="2000" dirty="0">
                <a:hlinkClick r:id="rId3" invalidUrl="http:///"/>
              </a:rPr>
            </a:br>
            <a:endParaRPr lang="en-US" sz="2000"/>
          </a:p>
        </p:txBody>
      </p:sp>
      <p:pic>
        <p:nvPicPr>
          <p:cNvPr id="5" name="Picture 4"/>
          <p:cNvPicPr>
            <a:picLocks noChangeAspect="1"/>
          </p:cNvPicPr>
          <p:nvPr/>
        </p:nvPicPr>
        <p:blipFill>
          <a:blip r:embed="rId4"/>
          <a:stretch>
            <a:fillRect/>
          </a:stretch>
        </p:blipFill>
        <p:spPr>
          <a:xfrm>
            <a:off x="8876534" y="44295"/>
            <a:ext cx="3188484" cy="871804"/>
          </a:xfrm>
          <a:prstGeom prst="rect">
            <a:avLst/>
          </a:prstGeom>
        </p:spPr>
      </p:pic>
    </p:spTree>
    <p:extLst>
      <p:ext uri="{BB962C8B-B14F-4D97-AF65-F5344CB8AC3E}">
        <p14:creationId xmlns:p14="http://schemas.microsoft.com/office/powerpoint/2010/main" val="196798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D205-9D89-E24C-BD1C-4C45FED36873}"/>
              </a:ext>
            </a:extLst>
          </p:cNvPr>
          <p:cNvSpPr>
            <a:spLocks noGrp="1"/>
          </p:cNvSpPr>
          <p:nvPr>
            <p:ph type="title"/>
          </p:nvPr>
        </p:nvSpPr>
        <p:spPr/>
        <p:txBody>
          <a:bodyPr/>
          <a:lstStyle/>
          <a:p>
            <a:r>
              <a:rPr lang="en-US"/>
              <a:t>Electronics and E Safety</a:t>
            </a:r>
          </a:p>
        </p:txBody>
      </p:sp>
      <p:sp>
        <p:nvSpPr>
          <p:cNvPr id="3" name="Content Placeholder 2">
            <a:extLst>
              <a:ext uri="{FF2B5EF4-FFF2-40B4-BE49-F238E27FC236}">
                <a16:creationId xmlns:a16="http://schemas.microsoft.com/office/drawing/2014/main" id="{5780B227-8781-BC4E-8409-474DED060505}"/>
              </a:ext>
            </a:extLst>
          </p:cNvPr>
          <p:cNvSpPr>
            <a:spLocks noGrp="1"/>
          </p:cNvSpPr>
          <p:nvPr>
            <p:ph idx="1"/>
          </p:nvPr>
        </p:nvSpPr>
        <p:spPr>
          <a:xfrm>
            <a:off x="341280" y="2103119"/>
            <a:ext cx="10783920" cy="4280095"/>
          </a:xfrm>
        </p:spPr>
        <p:txBody>
          <a:bodyPr vert="horz" lIns="45720" tIns="45720" rIns="45720" bIns="45720" rtlCol="0" anchor="t">
            <a:normAutofit/>
          </a:bodyPr>
          <a:lstStyle/>
          <a:p>
            <a:pPr marL="0" indent="0">
              <a:buNone/>
            </a:pPr>
            <a:r>
              <a:rPr lang="en-US" sz="2000" dirty="0"/>
              <a:t>Children may bring phones to school, but these should be switched off and kept in their bags until 3.15pm.</a:t>
            </a:r>
          </a:p>
          <a:p>
            <a:pPr marL="0" indent="0">
              <a:buNone/>
            </a:pPr>
            <a:r>
              <a:rPr lang="en-US" sz="2000" dirty="0"/>
              <a:t>We will be using the internet on laptops and iPads. </a:t>
            </a:r>
          </a:p>
          <a:p>
            <a:pPr marL="0" indent="0">
              <a:buNone/>
            </a:pPr>
            <a:r>
              <a:rPr lang="en-US" sz="2000" dirty="0"/>
              <a:t>Please support safe internet use at home too by having conversations with your children about safe use and supervision when visiting websites. </a:t>
            </a:r>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3"/>
          <a:stretch>
            <a:fillRect/>
          </a:stretch>
        </p:blipFill>
        <p:spPr>
          <a:xfrm>
            <a:off x="8849641" y="131027"/>
            <a:ext cx="3188484" cy="871804"/>
          </a:xfrm>
          <a:prstGeom prst="rect">
            <a:avLst/>
          </a:prstGeom>
        </p:spPr>
      </p:pic>
      <p:pic>
        <p:nvPicPr>
          <p:cNvPr id="6" name="Picture 5"/>
          <p:cNvPicPr>
            <a:picLocks noChangeAspect="1"/>
          </p:cNvPicPr>
          <p:nvPr/>
        </p:nvPicPr>
        <p:blipFill>
          <a:blip r:embed="rId4"/>
          <a:stretch>
            <a:fillRect/>
          </a:stretch>
        </p:blipFill>
        <p:spPr>
          <a:xfrm>
            <a:off x="4815023" y="3807583"/>
            <a:ext cx="5686721" cy="2575631"/>
          </a:xfrm>
          <a:prstGeom prst="rect">
            <a:avLst/>
          </a:prstGeom>
        </p:spPr>
      </p:pic>
    </p:spTree>
    <p:extLst>
      <p:ext uri="{BB962C8B-B14F-4D97-AF65-F5344CB8AC3E}">
        <p14:creationId xmlns:p14="http://schemas.microsoft.com/office/powerpoint/2010/main" val="420123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51F5-5588-804F-87AC-C6A506232777}"/>
              </a:ext>
            </a:extLst>
          </p:cNvPr>
          <p:cNvSpPr>
            <a:spLocks noGrp="1"/>
          </p:cNvSpPr>
          <p:nvPr>
            <p:ph type="title"/>
          </p:nvPr>
        </p:nvSpPr>
        <p:spPr/>
        <p:txBody>
          <a:bodyPr/>
          <a:lstStyle/>
          <a:p>
            <a:r>
              <a:rPr lang="en-US"/>
              <a:t>Ordering Lunches </a:t>
            </a:r>
          </a:p>
        </p:txBody>
      </p:sp>
      <p:sp>
        <p:nvSpPr>
          <p:cNvPr id="3" name="Content Placeholder 2">
            <a:extLst>
              <a:ext uri="{FF2B5EF4-FFF2-40B4-BE49-F238E27FC236}">
                <a16:creationId xmlns:a16="http://schemas.microsoft.com/office/drawing/2014/main" id="{F056BEC4-54E8-FB49-B2C2-1D2D8FB8FC4D}"/>
              </a:ext>
            </a:extLst>
          </p:cNvPr>
          <p:cNvSpPr>
            <a:spLocks noGrp="1"/>
          </p:cNvSpPr>
          <p:nvPr>
            <p:ph idx="1"/>
          </p:nvPr>
        </p:nvSpPr>
        <p:spPr>
          <a:xfrm>
            <a:off x="866818" y="1771426"/>
            <a:ext cx="10527323" cy="4403188"/>
          </a:xfrm>
        </p:spPr>
        <p:txBody>
          <a:bodyPr vert="horz" lIns="45720" tIns="45720" rIns="45720" bIns="45720" rtlCol="0" anchor="t">
            <a:normAutofit/>
          </a:bodyPr>
          <a:lstStyle/>
          <a:p>
            <a:pPr>
              <a:buFont typeface="Arial" panose="020B0602020104020603" pitchFamily="34" charset="0"/>
              <a:buChar char="•"/>
            </a:pPr>
            <a:r>
              <a:rPr lang="en-US" sz="3200" dirty="0"/>
              <a:t>You can sit with your child and order their lunches for two weeks in advance. </a:t>
            </a:r>
          </a:p>
          <a:p>
            <a:pPr>
              <a:buFont typeface="Arial" panose="020B0602020104020603" pitchFamily="34" charset="0"/>
              <a:buChar char="•"/>
            </a:pPr>
            <a:r>
              <a:rPr lang="en-US" sz="3200" dirty="0"/>
              <a:t>Helps to ensure they will like and eat the food. </a:t>
            </a:r>
          </a:p>
          <a:p>
            <a:pPr>
              <a:buFont typeface="Arial" panose="020B0602020104020603" pitchFamily="34" charset="0"/>
              <a:buChar char="•"/>
            </a:pPr>
            <a:r>
              <a:rPr lang="en-US" sz="3200" dirty="0"/>
              <a:t>Soup – main dish –fruit</a:t>
            </a:r>
          </a:p>
          <a:p>
            <a:pPr>
              <a:buFont typeface="Arial" panose="020B0602020104020603" pitchFamily="34" charset="0"/>
              <a:buChar char="•"/>
            </a:pPr>
            <a:r>
              <a:rPr lang="en-US" sz="3200" dirty="0"/>
              <a:t>Children can put up their hand and ask for extra if finished and </a:t>
            </a:r>
            <a:r>
              <a:rPr lang="en-US" sz="3200"/>
              <a:t>still hungry.</a:t>
            </a:r>
          </a:p>
          <a:p>
            <a:pPr>
              <a:buFont typeface="Arial" panose="020B0602020104020603" pitchFamily="34" charset="0"/>
              <a:buChar char="•"/>
            </a:pPr>
            <a:endParaRPr lang="en-US" sz="3200" dirty="0"/>
          </a:p>
          <a:p>
            <a:pPr marL="0" indent="0">
              <a:buNone/>
            </a:pPr>
            <a:r>
              <a:rPr lang="en-US"/>
              <a:t>Playground after school</a:t>
            </a:r>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pic>
        <p:nvPicPr>
          <p:cNvPr id="5" name="Picture 4"/>
          <p:cNvPicPr>
            <a:picLocks noChangeAspect="1"/>
          </p:cNvPicPr>
          <p:nvPr/>
        </p:nvPicPr>
        <p:blipFill>
          <a:blip r:embed="rId3"/>
          <a:stretch>
            <a:fillRect/>
          </a:stretch>
        </p:blipFill>
        <p:spPr>
          <a:xfrm>
            <a:off x="8813781" y="131026"/>
            <a:ext cx="3188484" cy="871804"/>
          </a:xfrm>
          <a:prstGeom prst="rect">
            <a:avLst/>
          </a:prstGeom>
        </p:spPr>
      </p:pic>
    </p:spTree>
    <p:extLst>
      <p:ext uri="{BB962C8B-B14F-4D97-AF65-F5344CB8AC3E}">
        <p14:creationId xmlns:p14="http://schemas.microsoft.com/office/powerpoint/2010/main" val="519925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A2DA22A75A1E4C9ADC582ACF27B8D5" ma:contentTypeVersion="10" ma:contentTypeDescription="Create a new document." ma:contentTypeScope="" ma:versionID="9998667844e25d49f629e20820b485f4">
  <xsd:schema xmlns:xsd="http://www.w3.org/2001/XMLSchema" xmlns:xs="http://www.w3.org/2001/XMLSchema" xmlns:p="http://schemas.microsoft.com/office/2006/metadata/properties" xmlns:ns2="24854d88-095b-4f9a-9d1a-1c7cc458da26" xmlns:ns3="73e0f4ec-cfea-449c-886d-26994f9211c4" targetNamespace="http://schemas.microsoft.com/office/2006/metadata/properties" ma:root="true" ma:fieldsID="5105db3f544b52f707dce62ce6b0054a" ns2:_="" ns3:_="">
    <xsd:import namespace="24854d88-095b-4f9a-9d1a-1c7cc458da26"/>
    <xsd:import namespace="73e0f4ec-cfea-449c-886d-26994f9211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854d88-095b-4f9a-9d1a-1c7cc458d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e0f4ec-cfea-449c-886d-26994f9211c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E3DA2-C5DA-46D2-AB4F-531378F4864A}">
  <ds:schemaRefs>
    <ds:schemaRef ds:uri="http://schemas.microsoft.com/sharepoint/v3/contenttype/forms"/>
  </ds:schemaRefs>
</ds:datastoreItem>
</file>

<file path=customXml/itemProps2.xml><?xml version="1.0" encoding="utf-8"?>
<ds:datastoreItem xmlns:ds="http://schemas.openxmlformats.org/officeDocument/2006/customXml" ds:itemID="{61CBD33C-8F62-4C36-BD50-CFCF761C1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854d88-095b-4f9a-9d1a-1c7cc458da26"/>
    <ds:schemaRef ds:uri="73e0f4ec-cfea-449c-886d-26994f9211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863</Words>
  <Application>Microsoft Office PowerPoint</Application>
  <PresentationFormat>Widescreen</PresentationFormat>
  <Paragraphs>219</Paragraphs>
  <Slides>30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Times New Roman</vt:lpstr>
      <vt:lpstr>Tw Cen MT</vt:lpstr>
      <vt:lpstr>Tw Cen MT Condensed</vt:lpstr>
      <vt:lpstr>Wingdings</vt:lpstr>
      <vt:lpstr>Wingdings 3</vt:lpstr>
      <vt:lpstr>Integral</vt:lpstr>
      <vt:lpstr>Default Design</vt:lpstr>
      <vt:lpstr>PBIS Year 5 Welcome Meeting</vt:lpstr>
      <vt:lpstr>PowerPoint Presentation</vt:lpstr>
      <vt:lpstr>School Uniform </vt:lpstr>
      <vt:lpstr> P.E. and Dance </vt:lpstr>
      <vt:lpstr>What to Bring Everyday? </vt:lpstr>
      <vt:lpstr>Lockers </vt:lpstr>
      <vt:lpstr>Our Curriculum Topics in Year 5 </vt:lpstr>
      <vt:lpstr>Electronics and E Safety</vt:lpstr>
      <vt:lpstr>Ordering Lunches </vt:lpstr>
      <vt:lpstr>Birthdays</vt:lpstr>
      <vt:lpstr>Seesaw (App) and VLE</vt:lpstr>
      <vt:lpstr>Homework in Year 5 </vt:lpstr>
      <vt:lpstr>PowerPoint Presentation</vt:lpstr>
      <vt:lpstr>Homework Schedule </vt:lpstr>
      <vt:lpstr>PowerPoint Presentation</vt:lpstr>
      <vt:lpstr>PowerPoint Presentation</vt:lpstr>
      <vt:lpstr>InFORMATION AND GUIDANCE FOR pARENTS</vt:lpstr>
      <vt:lpstr>Whole School reading focus</vt:lpstr>
      <vt:lpstr>Communication</vt:lpstr>
      <vt:lpstr>Open Door Policy  </vt:lpstr>
      <vt:lpstr>How can you get involved? </vt:lpstr>
      <vt:lpstr>Thank you from all of us</vt:lpstr>
      <vt:lpstr>Parents Evening</vt:lpstr>
      <vt:lpstr>Program</vt:lpstr>
      <vt:lpstr>Organizace dne</vt:lpstr>
      <vt:lpstr>Učební plán</vt:lpstr>
      <vt:lpstr>Domácí příprava</vt:lpstr>
      <vt:lpstr>Hodnocení</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Year 5 Welcome Meeting</dc:title>
  <dc:creator>Bubbas</dc:creator>
  <cp:lastModifiedBy>Paul Baker</cp:lastModifiedBy>
  <cp:revision>317</cp:revision>
  <dcterms:created xsi:type="dcterms:W3CDTF">1601-01-01T00:00:00Z</dcterms:created>
  <dcterms:modified xsi:type="dcterms:W3CDTF">2019-09-12T09:21:02Z</dcterms:modified>
</cp:coreProperties>
</file>