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handoutMasterIdLst>
    <p:handoutMasterId r:id="rId17"/>
  </p:handoutMasterIdLst>
  <p:sldIdLst>
    <p:sldId id="256" r:id="rId2"/>
    <p:sldId id="257" r:id="rId3"/>
    <p:sldId id="258" r:id="rId4"/>
    <p:sldId id="276" r:id="rId5"/>
    <p:sldId id="269" r:id="rId6"/>
    <p:sldId id="262" r:id="rId7"/>
    <p:sldId id="261" r:id="rId8"/>
    <p:sldId id="268" r:id="rId9"/>
    <p:sldId id="274" r:id="rId10"/>
    <p:sldId id="260" r:id="rId11"/>
    <p:sldId id="278" r:id="rId12"/>
    <p:sldId id="265" r:id="rId13"/>
    <p:sldId id="279" r:id="rId14"/>
    <p:sldId id="280" r:id="rId15"/>
    <p:sldId id="277" r:id="rId1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5A82C-572D-7643-DA7F-2B650D12649C}" v="3" dt="2018-08-28T13:36:49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cha Woodrow" userId="S::sacha.woodrow@pbis.cz::b9e4c78f-f160-4f33-985b-fc22d2f2b5f1" providerId="AD" clId="Web-{8CE63239-C62E-481A-BDB9-FCD8192BCF21}"/>
    <pc:docChg chg="modSld">
      <pc:chgData name="Sacha Woodrow" userId="S::sacha.woodrow@pbis.cz::b9e4c78f-f160-4f33-985b-fc22d2f2b5f1" providerId="AD" clId="Web-{8CE63239-C62E-481A-BDB9-FCD8192BCF21}" dt="2018-08-28T13:45:34.907" v="2" actId="1076"/>
      <pc:docMkLst>
        <pc:docMk/>
      </pc:docMkLst>
      <pc:sldChg chg="addSp delSp modSp">
        <pc:chgData name="Sacha Woodrow" userId="S::sacha.woodrow@pbis.cz::b9e4c78f-f160-4f33-985b-fc22d2f2b5f1" providerId="AD" clId="Web-{8CE63239-C62E-481A-BDB9-FCD8192BCF21}" dt="2018-08-28T13:45:34.907" v="2" actId="1076"/>
        <pc:sldMkLst>
          <pc:docMk/>
          <pc:sldMk cId="1628546618" sldId="257"/>
        </pc:sldMkLst>
        <pc:spChg chg="del">
          <ac:chgData name="Sacha Woodrow" userId="S::sacha.woodrow@pbis.cz::b9e4c78f-f160-4f33-985b-fc22d2f2b5f1" providerId="AD" clId="Web-{8CE63239-C62E-481A-BDB9-FCD8192BCF21}" dt="2018-08-28T13:45:05.907" v="0"/>
          <ac:spMkLst>
            <pc:docMk/>
            <pc:sldMk cId="1628546618" sldId="257"/>
            <ac:spMk id="6" creationId="{78E09E09-E969-4AC6-AE6E-C495746A48E3}"/>
          </ac:spMkLst>
        </pc:spChg>
        <pc:picChg chg="add mod">
          <ac:chgData name="Sacha Woodrow" userId="S::sacha.woodrow@pbis.cz::b9e4c78f-f160-4f33-985b-fc22d2f2b5f1" providerId="AD" clId="Web-{8CE63239-C62E-481A-BDB9-FCD8192BCF21}" dt="2018-08-28T13:45:34.907" v="2" actId="1076"/>
          <ac:picMkLst>
            <pc:docMk/>
            <pc:sldMk cId="1628546618" sldId="257"/>
            <ac:picMk id="3" creationId="{0286C938-431D-4FA6-BCC5-76151C167D7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81983-6212-48BB-A974-DB25E38BEEB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FBA17-1E7D-4401-B67E-CF0F36D8E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0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8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7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7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211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032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nthony.peachment@pbis.c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zoe.harrison@pbis.cz" TargetMode="External"/><Relationship Id="rId2" Type="http://schemas.openxmlformats.org/officeDocument/2006/relationships/hyperlink" Target="mailto:sacha.woodrow@pbis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drea.vermirovska@pbis.cz" TargetMode="External"/><Relationship Id="rId5" Type="http://schemas.openxmlformats.org/officeDocument/2006/relationships/hyperlink" Target="mailto:martina.vojackova@pbis.cz" TargetMode="External"/><Relationship Id="rId4" Type="http://schemas.openxmlformats.org/officeDocument/2006/relationships/hyperlink" Target="mailto:Adrian.ferguson@pbis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ndrea.vermirovska@pbis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31F3-B269-A44B-8444-FBC264375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PBIS Year 1 </a:t>
            </a:r>
            <a:br>
              <a:rPr lang="en-US"/>
            </a:br>
            <a:r>
              <a:rPr lang="en-US"/>
              <a:t>Welcome Meeting </a:t>
            </a:r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393120" y="104520"/>
            <a:ext cx="2725793" cy="7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4D7E-1C14-DB40-B23E-D340B9CC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my child need? </a:t>
            </a:r>
            <a:endParaRPr lang="en-US" dirty="0"/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347400" y="282864"/>
            <a:ext cx="2725793" cy="719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929" y="1563099"/>
            <a:ext cx="3887343" cy="517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  <a:buFont typeface="Arial" charset="0"/>
              <a:buChar char="•"/>
            </a:pPr>
            <a:r>
              <a:rPr lang="en-GB" altLang="en-US" sz="2000" dirty="0">
                <a:latin typeface="+mj-lt"/>
              </a:rPr>
              <a:t>School uniform (labelled)</a:t>
            </a: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dirty="0">
                <a:latin typeface="+mj-lt"/>
              </a:rPr>
              <a:t>Healthy snack and water (no nuts)</a:t>
            </a: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dirty="0">
                <a:latin typeface="+mj-lt"/>
              </a:rPr>
              <a:t>Lunch – packed lunch or order online</a:t>
            </a:r>
          </a:p>
          <a:p>
            <a:pPr>
              <a:buSzPct val="45000"/>
            </a:pPr>
            <a:r>
              <a:rPr lang="en-GB" altLang="en-US" sz="2000" dirty="0">
                <a:latin typeface="+mj-lt"/>
              </a:rPr>
              <a:t>(</a:t>
            </a:r>
            <a:r>
              <a:rPr lang="en-GB" altLang="en-US" sz="2000" dirty="0" smtClean="0">
                <a:latin typeface="+mj-lt"/>
              </a:rPr>
              <a:t>Allergies and food avoidance – inform class teacher)</a:t>
            </a:r>
            <a:endParaRPr lang="en-GB" altLang="en-US" sz="2000" dirty="0">
              <a:latin typeface="+mj-lt"/>
            </a:endParaRP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dirty="0">
                <a:latin typeface="+mj-lt"/>
              </a:rPr>
              <a:t>Reading book</a:t>
            </a: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dirty="0">
                <a:latin typeface="+mj-lt"/>
              </a:rPr>
              <a:t>Diary</a:t>
            </a: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dirty="0">
                <a:latin typeface="+mj-lt"/>
              </a:rPr>
              <a:t>Indoor </a:t>
            </a:r>
            <a:r>
              <a:rPr lang="en-GB" altLang="en-US" sz="2000" dirty="0" smtClean="0">
                <a:latin typeface="+mj-lt"/>
              </a:rPr>
              <a:t>shoes</a:t>
            </a: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dirty="0"/>
              <a:t>Outdoor </a:t>
            </a:r>
            <a:r>
              <a:rPr lang="en-GB" altLang="en-US" sz="2000" dirty="0" smtClean="0"/>
              <a:t>clothing</a:t>
            </a: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smtClean="0"/>
              <a:t>Magic Words </a:t>
            </a:r>
            <a:r>
              <a:rPr lang="en-GB" altLang="en-US" sz="2000" dirty="0"/>
              <a:t>book</a:t>
            </a: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dirty="0" smtClean="0"/>
              <a:t>Library </a:t>
            </a:r>
            <a:r>
              <a:rPr lang="en-GB" altLang="en-US" sz="2000" dirty="0"/>
              <a:t>book</a:t>
            </a: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dirty="0"/>
              <a:t>Homework book</a:t>
            </a:r>
          </a:p>
          <a:p>
            <a:pPr>
              <a:buSzPct val="45000"/>
              <a:buFont typeface="Arial" charset="0"/>
              <a:buChar char="•"/>
            </a:pPr>
            <a:r>
              <a:rPr lang="en-GB" altLang="en-US" sz="2000" dirty="0" smtClean="0">
                <a:latin typeface="+mj-lt"/>
              </a:rPr>
              <a:t>PE </a:t>
            </a:r>
            <a:r>
              <a:rPr lang="en-GB" altLang="en-US" sz="2000" dirty="0">
                <a:latin typeface="+mj-lt"/>
              </a:rPr>
              <a:t>Kit</a:t>
            </a:r>
          </a:p>
          <a:p>
            <a:pPr>
              <a:buSzPct val="45000"/>
              <a:buFont typeface="Arial" charset="0"/>
              <a:buChar char="•"/>
            </a:pPr>
            <a:endParaRPr lang="en-GB" altLang="en-US" sz="1013" dirty="0">
              <a:latin typeface="SassoonPrimaryInfan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97" y="1637940"/>
            <a:ext cx="3833874" cy="50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4D7E-1C14-DB40-B23E-D340B9CC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my child need? </a:t>
            </a:r>
            <a:endParaRPr lang="en-US" dirty="0"/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347400" y="282864"/>
            <a:ext cx="2725793" cy="719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" y="2014194"/>
            <a:ext cx="3699255" cy="477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  <a:buFont typeface="Arial" charset="0"/>
              <a:buChar char="•"/>
            </a:pPr>
            <a:r>
              <a:rPr lang="en-GB" altLang="en-US" sz="2000" b="1" dirty="0" smtClean="0">
                <a:latin typeface="+mj-lt"/>
              </a:rPr>
              <a:t>Swim kit</a:t>
            </a:r>
          </a:p>
          <a:p>
            <a:pPr>
              <a:buSzPct val="45000"/>
              <a:buFont typeface="Arial" charset="0"/>
              <a:buChar char="•"/>
            </a:pPr>
            <a:endParaRPr lang="en-GB" altLang="en-US" sz="2000" dirty="0">
              <a:latin typeface="+mj-lt"/>
            </a:endParaRPr>
          </a:p>
          <a:p>
            <a:r>
              <a:rPr lang="en-GB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Please ensure that your child brings the following items in a separate bag:</a:t>
            </a:r>
            <a:endParaRPr lang="en-GB" dirty="0"/>
          </a:p>
          <a:p>
            <a:r>
              <a:rPr lang="en-GB" b="1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en-GB" dirty="0"/>
          </a:p>
          <a:p>
            <a:r>
              <a:rPr lang="en-GB" dirty="0"/>
              <a:t>· Swimming costume</a:t>
            </a:r>
          </a:p>
          <a:p>
            <a:r>
              <a:rPr lang="en-GB" dirty="0"/>
              <a:t>· Pool-side shoes, e.g.  flip flops or Croc type shoes</a:t>
            </a:r>
          </a:p>
          <a:p>
            <a:r>
              <a:rPr lang="en-GB" dirty="0"/>
              <a:t>· Towel</a:t>
            </a:r>
          </a:p>
          <a:p>
            <a:r>
              <a:rPr lang="en-GB" dirty="0"/>
              <a:t>· Hair brush</a:t>
            </a:r>
          </a:p>
          <a:p>
            <a:r>
              <a:rPr lang="en-GB" dirty="0"/>
              <a:t>· Swimming hat (especially for children with long hair)</a:t>
            </a:r>
          </a:p>
          <a:p>
            <a:r>
              <a:rPr lang="en-GB" dirty="0"/>
              <a:t>· Soap or shower gel</a:t>
            </a:r>
          </a:p>
          <a:p>
            <a:r>
              <a:rPr lang="en-GB" dirty="0"/>
              <a:t> </a:t>
            </a:r>
          </a:p>
          <a:p>
            <a:pPr>
              <a:buSzPct val="45000"/>
              <a:buFont typeface="Arial" charset="0"/>
              <a:buChar char="•"/>
            </a:pPr>
            <a:endParaRPr lang="en-GB" altLang="en-US" sz="2000" dirty="0">
              <a:latin typeface="+mj-lt"/>
            </a:endParaRPr>
          </a:p>
          <a:p>
            <a:pPr>
              <a:buSzPct val="45000"/>
              <a:buFont typeface="Arial" charset="0"/>
              <a:buChar char="•"/>
            </a:pPr>
            <a:endParaRPr lang="en-GB" altLang="en-US" sz="1013" dirty="0">
              <a:latin typeface="SassoonPrimaryInfan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445" y="2014194"/>
            <a:ext cx="3390035" cy="43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40F4-62C8-C940-89A6-7CB81A0D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can I get involved?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7CDC-6562-5F47-BC3D-2D105145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1" y="1773936"/>
            <a:ext cx="7941879" cy="4745736"/>
          </a:xfrm>
        </p:spPr>
        <p:txBody>
          <a:bodyPr>
            <a:noAutofit/>
          </a:bodyPr>
          <a:lstStyle/>
          <a:p>
            <a:r>
              <a:rPr lang="en-US" sz="2000" dirty="0"/>
              <a:t>Helping in class, reading in class, helping on </a:t>
            </a:r>
            <a:r>
              <a:rPr lang="en-US" sz="2000" dirty="0" smtClean="0"/>
              <a:t>trips, guest speakers (theme weeks) – </a:t>
            </a:r>
            <a:r>
              <a:rPr lang="en-US" sz="2000" dirty="0"/>
              <a:t>contact your class teacher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Home learning, workshops. </a:t>
            </a:r>
          </a:p>
          <a:p>
            <a:r>
              <a:rPr lang="en-US" sz="2000" dirty="0"/>
              <a:t>Join the </a:t>
            </a:r>
            <a:r>
              <a:rPr lang="en-US" sz="2000" dirty="0" err="1"/>
              <a:t>Kamyk</a:t>
            </a:r>
            <a:r>
              <a:rPr lang="en-US" sz="2000" dirty="0"/>
              <a:t> </a:t>
            </a:r>
            <a:r>
              <a:rPr lang="en-US" sz="2000" dirty="0" err="1" smtClean="0"/>
              <a:t>Libus</a:t>
            </a:r>
            <a:r>
              <a:rPr lang="en-US" sz="2000" dirty="0" smtClean="0"/>
              <a:t> Friends – Tony </a:t>
            </a:r>
            <a:r>
              <a:rPr lang="en-US" sz="2000" dirty="0" err="1" smtClean="0"/>
              <a:t>Peachment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anthony.peachment@pbis.cz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Become </a:t>
            </a:r>
            <a:r>
              <a:rPr lang="en-US" sz="2000" dirty="0"/>
              <a:t>a class representative – contact </a:t>
            </a:r>
            <a:r>
              <a:rPr lang="en-US" sz="2000" dirty="0" smtClean="0"/>
              <a:t>your class teacher or </a:t>
            </a:r>
            <a:r>
              <a:rPr lang="en-US" sz="2000" dirty="0" err="1" smtClean="0"/>
              <a:t>Mr</a:t>
            </a:r>
            <a:r>
              <a:rPr lang="en-US" sz="2000" dirty="0" smtClean="0"/>
              <a:t> Baker (paul.baker@pbis.cz</a:t>
            </a:r>
            <a:r>
              <a:rPr lang="en-GB" sz="2000" dirty="0" smtClean="0"/>
              <a:t>).</a:t>
            </a:r>
            <a:endParaRPr lang="en-US" sz="2000" dirty="0"/>
          </a:p>
          <a:p>
            <a:r>
              <a:rPr lang="en-US" sz="2000" dirty="0" smtClean="0"/>
              <a:t>Visit </a:t>
            </a:r>
            <a:r>
              <a:rPr lang="en-US" sz="2000" dirty="0"/>
              <a:t>the </a:t>
            </a:r>
            <a:r>
              <a:rPr lang="en-US" sz="2000" dirty="0" smtClean="0"/>
              <a:t>parents</a:t>
            </a:r>
            <a:r>
              <a:rPr lang="en-US" sz="2000" dirty="0"/>
              <a:t>’ room for a coffee and a chat. </a:t>
            </a:r>
          </a:p>
          <a:p>
            <a:r>
              <a:rPr lang="en-US" sz="2000" dirty="0" smtClean="0"/>
              <a:t>Saturday </a:t>
            </a:r>
            <a:r>
              <a:rPr lang="en-US" sz="2000" dirty="0"/>
              <a:t>sports classes, </a:t>
            </a:r>
            <a:r>
              <a:rPr lang="en-US" sz="2000" dirty="0" smtClean="0"/>
              <a:t>adult choir.</a:t>
            </a:r>
            <a:endParaRPr lang="en-US" sz="2000" dirty="0"/>
          </a:p>
          <a:p>
            <a:r>
              <a:rPr lang="en-US" sz="2000" dirty="0" smtClean="0"/>
              <a:t>Show and Share in </a:t>
            </a:r>
            <a:r>
              <a:rPr lang="en-US" sz="2000" dirty="0"/>
              <a:t>classes </a:t>
            </a:r>
            <a:r>
              <a:rPr lang="en-US" sz="2000" dirty="0" smtClean="0"/>
              <a:t>once a term – please check the calendar.</a:t>
            </a:r>
          </a:p>
          <a:p>
            <a:r>
              <a:rPr lang="en-US" sz="2000" dirty="0" smtClean="0"/>
              <a:t>Welcome to attend assemblies.  </a:t>
            </a:r>
          </a:p>
          <a:p>
            <a:r>
              <a:rPr lang="en-US" sz="2000" dirty="0" smtClean="0"/>
              <a:t>Whole school events.</a:t>
            </a:r>
            <a:endParaRPr lang="en-US" sz="2000" dirty="0"/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292536" y="282864"/>
            <a:ext cx="2725793" cy="7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50 must reads</a:t>
            </a:r>
            <a:endParaRPr lang="en-GB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55" y="1703662"/>
            <a:ext cx="4226601" cy="3462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56" y="1703662"/>
            <a:ext cx="4585611" cy="34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26" y="185811"/>
            <a:ext cx="5218628" cy="2700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3005445"/>
            <a:ext cx="4831306" cy="3504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0176" y="877824"/>
            <a:ext cx="21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 must reads continued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46" y="3133461"/>
            <a:ext cx="2407845" cy="32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3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0040"/>
            <a:ext cx="7680960" cy="1179576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Thanks for listening.</a:t>
            </a:r>
            <a:br>
              <a:rPr lang="en-GB" sz="3200" dirty="0" smtClean="0"/>
            </a:br>
            <a:r>
              <a:rPr lang="en-GB" sz="3200" dirty="0" smtClean="0"/>
              <a:t>We’re here for you!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11" y="1499616"/>
            <a:ext cx="2949177" cy="3932237"/>
          </a:xfrm>
        </p:spPr>
      </p:pic>
      <p:sp>
        <p:nvSpPr>
          <p:cNvPr id="7" name="TextBox 6"/>
          <p:cNvSpPr txBox="1"/>
          <p:nvPr/>
        </p:nvSpPr>
        <p:spPr>
          <a:xfrm>
            <a:off x="1764792" y="5623560"/>
            <a:ext cx="595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Any questions</a:t>
            </a:r>
            <a:r>
              <a:rPr lang="en-GB" sz="2000" dirty="0" smtClean="0"/>
              <a:t>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59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825D-ECBA-0D47-A501-965C544C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Staff	</a:t>
            </a:r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292536" y="342513"/>
            <a:ext cx="2725793" cy="719460"/>
          </a:xfrm>
          <a:prstGeom prst="rect">
            <a:avLst/>
          </a:prstGeom>
        </p:spPr>
      </p:pic>
      <p:pic>
        <p:nvPicPr>
          <p:cNvPr id="3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0286C938-431D-4FA6-BCC5-76151C16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326583"/>
            <a:ext cx="941478" cy="1027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941" y="3370561"/>
            <a:ext cx="8130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Year 1B</a:t>
            </a:r>
          </a:p>
        </p:txBody>
      </p:sp>
      <p:pic>
        <p:nvPicPr>
          <p:cNvPr id="1028" name="Picture 4" descr="Zoe Harrison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17" y="2326585"/>
            <a:ext cx="941478" cy="10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POVSEKOVA_J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95" y="2326584"/>
            <a:ext cx="919110" cy="1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48658" y="3370561"/>
            <a:ext cx="841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Year 1A</a:t>
            </a:r>
          </a:p>
        </p:txBody>
      </p:sp>
      <p:pic>
        <p:nvPicPr>
          <p:cNvPr id="1032" name="Picture 8" descr="Ady F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42" y="3903902"/>
            <a:ext cx="888097" cy="9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dyta Chmi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78" y="2309672"/>
            <a:ext cx="941478" cy="10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83562" y="4990573"/>
            <a:ext cx="841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Year 1D</a:t>
            </a:r>
          </a:p>
        </p:txBody>
      </p:sp>
      <p:pic>
        <p:nvPicPr>
          <p:cNvPr id="1036" name="Picture 12" descr="Martina Voj&amp;#225;Äkov&amp;#225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63" y="3903902"/>
            <a:ext cx="905279" cy="9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24369" y="4965459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Year 1C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8229" y="3337872"/>
            <a:ext cx="18838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smtClean="0"/>
              <a:t>Andrea </a:t>
            </a:r>
            <a:r>
              <a:rPr lang="en-GB" sz="1350" dirty="0" err="1" smtClean="0"/>
              <a:t>Vermirovska</a:t>
            </a:r>
            <a:endParaRPr lang="en-GB" sz="1350" dirty="0" smtClean="0"/>
          </a:p>
          <a:p>
            <a:pPr algn="ctr"/>
            <a:r>
              <a:rPr lang="en-GB" sz="1350" dirty="0" smtClean="0"/>
              <a:t>Administrator</a:t>
            </a:r>
            <a:endParaRPr lang="en-GB" sz="1350" dirty="0"/>
          </a:p>
        </p:txBody>
      </p:sp>
      <p:pic>
        <p:nvPicPr>
          <p:cNvPr id="1026" name="Picture 2" descr="Year 5 Teaching Assist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45" y="3903902"/>
            <a:ext cx="913813" cy="9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yskocilova Andre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2" y="3903902"/>
            <a:ext cx="888097" cy="9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E25C-AB41-AF4B-9543-2C25563D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Specialist Teachers</a:t>
            </a:r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356544" y="282864"/>
            <a:ext cx="2725793" cy="719460"/>
          </a:xfrm>
          <a:prstGeom prst="rect">
            <a:avLst/>
          </a:prstGeom>
        </p:spPr>
      </p:pic>
      <p:pic>
        <p:nvPicPr>
          <p:cNvPr id="2050" name="Picture 2" descr="Music 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469118"/>
            <a:ext cx="1024128" cy="11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451" y="3586349"/>
            <a:ext cx="12314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Music</a:t>
            </a:r>
          </a:p>
          <a:p>
            <a:pPr algn="ctr"/>
            <a:r>
              <a:rPr lang="en-GB" sz="1350" dirty="0"/>
              <a:t>Mr Coleman</a:t>
            </a:r>
          </a:p>
        </p:txBody>
      </p:sp>
      <p:pic>
        <p:nvPicPr>
          <p:cNvPr id="2052" name="Picture 4" descr="HAYES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44" y="2497536"/>
            <a:ext cx="1024128" cy="11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9557" y="3614767"/>
            <a:ext cx="9525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PE</a:t>
            </a:r>
          </a:p>
          <a:p>
            <a:pPr algn="ctr"/>
            <a:r>
              <a:rPr lang="en-GB" sz="1350" dirty="0"/>
              <a:t>Mr Hayes</a:t>
            </a:r>
          </a:p>
        </p:txBody>
      </p:sp>
      <p:pic>
        <p:nvPicPr>
          <p:cNvPr id="2056" name="Picture 8" descr="Head of Learning Suppor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59" y="2469119"/>
            <a:ext cx="1024128" cy="11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13024" y="3586350"/>
            <a:ext cx="16129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Learning Support</a:t>
            </a:r>
          </a:p>
          <a:p>
            <a:pPr algn="ctr"/>
            <a:r>
              <a:rPr lang="en-GB" sz="1350" dirty="0"/>
              <a:t>Mrs </a:t>
            </a:r>
            <a:r>
              <a:rPr lang="en-GB" sz="1350" dirty="0" err="1"/>
              <a:t>Gray</a:t>
            </a:r>
            <a:endParaRPr lang="en-GB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4853835" y="3586350"/>
            <a:ext cx="12586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EAL</a:t>
            </a:r>
          </a:p>
          <a:p>
            <a:pPr algn="ctr"/>
            <a:r>
              <a:rPr lang="en-GB" sz="1350" dirty="0" smtClean="0"/>
              <a:t>Ms </a:t>
            </a:r>
            <a:r>
              <a:rPr lang="en-GB" sz="1350" dirty="0" err="1" smtClean="0"/>
              <a:t>Fajcikova</a:t>
            </a:r>
            <a:endParaRPr lang="en-GB" sz="1350" dirty="0"/>
          </a:p>
        </p:txBody>
      </p:sp>
      <p:pic>
        <p:nvPicPr>
          <p:cNvPr id="2058" name="Picture 10" descr="School Librari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19" y="2440700"/>
            <a:ext cx="1076226" cy="11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66931" y="3614767"/>
            <a:ext cx="13244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Librarian </a:t>
            </a:r>
          </a:p>
          <a:p>
            <a:pPr algn="ctr"/>
            <a:r>
              <a:rPr lang="en-GB" sz="1350" dirty="0"/>
              <a:t>Ms </a:t>
            </a:r>
            <a:r>
              <a:rPr lang="en-GB" sz="1350" dirty="0" err="1"/>
              <a:t>Novekova</a:t>
            </a:r>
            <a:endParaRPr lang="en-GB" sz="1350" dirty="0"/>
          </a:p>
        </p:txBody>
      </p:sp>
      <p:pic>
        <p:nvPicPr>
          <p:cNvPr id="3" name="Picture 2" descr="EAL Teach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43" y="2468130"/>
            <a:ext cx="1025034" cy="11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2073174"/>
          </a:xfrm>
        </p:spPr>
        <p:txBody>
          <a:bodyPr>
            <a:normAutofit/>
          </a:bodyPr>
          <a:lstStyle/>
          <a:p>
            <a:r>
              <a:rPr lang="en-GB" dirty="0" smtClean="0"/>
              <a:t>Teachers Contacts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altLang="en-US" sz="2000" dirty="0">
                <a:solidFill>
                  <a:prstClr val="black"/>
                </a:solidFill>
                <a:latin typeface="SassoonPrimaryInfant" charset="0"/>
              </a:rPr>
              <a:t>Class teacher email: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31520" y="2474022"/>
            <a:ext cx="7479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GB" altLang="en-US" sz="2400" dirty="0" smtClean="0">
                <a:latin typeface="SassoonPrimaryInfant" charset="0"/>
                <a:hlinkClick r:id="rId2"/>
              </a:rPr>
              <a:t>sacha.woodrow@pbis.cz</a:t>
            </a:r>
            <a:r>
              <a:rPr lang="en-GB" altLang="en-US" sz="2400" dirty="0" smtClean="0">
                <a:latin typeface="SassoonPrimaryInfant" charset="0"/>
              </a:rPr>
              <a:t>      </a:t>
            </a:r>
            <a:r>
              <a:rPr lang="en-GB" altLang="en-US" sz="2400" dirty="0">
                <a:latin typeface="SassoonPrimaryInfant" charset="0"/>
              </a:rPr>
              <a:t>1B</a:t>
            </a:r>
          </a:p>
          <a:p>
            <a:pPr>
              <a:lnSpc>
                <a:spcPct val="100000"/>
              </a:lnSpc>
              <a:buClrTx/>
            </a:pPr>
            <a:r>
              <a:rPr lang="en-GB" altLang="en-US" sz="2400" dirty="0" smtClean="0">
                <a:latin typeface="SassoonPrimaryInfant" charset="0"/>
                <a:hlinkClick r:id="rId3"/>
              </a:rPr>
              <a:t>zoe.harrison@pbis.cz</a:t>
            </a:r>
            <a:r>
              <a:rPr lang="en-GB" altLang="en-US" sz="2400" dirty="0" smtClean="0">
                <a:latin typeface="SassoonPrimaryInfant" charset="0"/>
              </a:rPr>
              <a:t>           </a:t>
            </a:r>
            <a:r>
              <a:rPr lang="en-GB" altLang="en-US" sz="2400" dirty="0">
                <a:latin typeface="SassoonPrimaryInfant" charset="0"/>
              </a:rPr>
              <a:t>1A</a:t>
            </a:r>
          </a:p>
          <a:p>
            <a:pPr>
              <a:lnSpc>
                <a:spcPct val="100000"/>
              </a:lnSpc>
              <a:buClrTx/>
            </a:pPr>
            <a:r>
              <a:rPr lang="en-GB" altLang="en-US" sz="2400" dirty="0">
                <a:latin typeface="SassoonPrimaryInfant" charset="0"/>
                <a:hlinkClick r:id="rId4"/>
              </a:rPr>
              <a:t>a</a:t>
            </a:r>
            <a:r>
              <a:rPr lang="en-GB" altLang="en-US" sz="2400" dirty="0" smtClean="0">
                <a:latin typeface="SassoonPrimaryInfant" charset="0"/>
                <a:hlinkClick r:id="rId4"/>
              </a:rPr>
              <a:t>drian.ferguson@pbis.cz</a:t>
            </a:r>
            <a:r>
              <a:rPr lang="en-GB" altLang="en-US" sz="2400" dirty="0" smtClean="0">
                <a:latin typeface="SassoonPrimaryInfant" charset="0"/>
              </a:rPr>
              <a:t>      </a:t>
            </a:r>
            <a:r>
              <a:rPr lang="en-GB" altLang="en-US" sz="2400" dirty="0">
                <a:latin typeface="SassoonPrimaryInfant" charset="0"/>
              </a:rPr>
              <a:t>1D</a:t>
            </a:r>
          </a:p>
          <a:p>
            <a:pPr>
              <a:lnSpc>
                <a:spcPct val="100000"/>
              </a:lnSpc>
              <a:buClrTx/>
            </a:pPr>
            <a:r>
              <a:rPr lang="en-GB" altLang="en-US" sz="2400" dirty="0" smtClean="0">
                <a:latin typeface="SassoonPrimaryInfant" charset="0"/>
                <a:hlinkClick r:id="rId5"/>
              </a:rPr>
              <a:t>martina.vojackova@pbis.cz</a:t>
            </a:r>
            <a:r>
              <a:rPr lang="en-GB" altLang="en-US" sz="2400" dirty="0" smtClean="0">
                <a:latin typeface="SassoonPrimaryInfant" charset="0"/>
              </a:rPr>
              <a:t>  </a:t>
            </a:r>
            <a:r>
              <a:rPr lang="en-GB" altLang="en-US" sz="2400" dirty="0">
                <a:latin typeface="SassoonPrimaryInfant" charset="0"/>
              </a:rPr>
              <a:t>1C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520" y="4547196"/>
            <a:ext cx="7680960" cy="2027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smtClean="0"/>
              <a:t>Administration Contact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altLang="en-US" sz="2400" dirty="0" smtClean="0">
                <a:latin typeface="SassoonPrimaryInfant" charset="0"/>
                <a:hlinkClick r:id="rId6"/>
              </a:rPr>
              <a:t>andrea.vermirovska@pbis.cz</a:t>
            </a:r>
            <a:endParaRPr lang="en-GB" altLang="en-US" sz="2400" dirty="0" smtClean="0">
              <a:latin typeface="SassoonPrimaryInfant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D0B5-44DD-044C-9D8B-8AF3270B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Door Policy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A4C24-8E37-FA4E-AAA2-4AA47198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doors are always open. </a:t>
            </a:r>
            <a:r>
              <a:rPr lang="en-GB" dirty="0"/>
              <a:t>Please come and see us. We are always able to chat to you and we </a:t>
            </a:r>
            <a:r>
              <a:rPr lang="en-GB" dirty="0" smtClean="0"/>
              <a:t>are </a:t>
            </a:r>
            <a:r>
              <a:rPr lang="en-GB" dirty="0"/>
              <a:t>happy to help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the first instance, please talk to your class teacher about any issues you have.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Then, if needed, the situation can be taken to the Head of Year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If the situation is still unresolved, the issue can be taken to the Deputy Head for </a:t>
            </a:r>
            <a:r>
              <a:rPr lang="en-US" dirty="0" smtClean="0"/>
              <a:t>Yrs1-3 (</a:t>
            </a:r>
            <a:r>
              <a:rPr lang="en-US" dirty="0" err="1" smtClean="0"/>
              <a:t>Mr</a:t>
            </a:r>
            <a:r>
              <a:rPr lang="en-US" dirty="0" smtClean="0"/>
              <a:t> Whitten) </a:t>
            </a:r>
            <a:r>
              <a:rPr lang="en-US" dirty="0"/>
              <a:t>and Head of </a:t>
            </a:r>
            <a:r>
              <a:rPr lang="en-US" dirty="0" smtClean="0"/>
              <a:t>Campus (</a:t>
            </a:r>
            <a:r>
              <a:rPr lang="en-US" dirty="0" err="1" smtClean="0"/>
              <a:t>Mr</a:t>
            </a:r>
            <a:r>
              <a:rPr lang="en-US" dirty="0" smtClean="0"/>
              <a:t> Baker). </a:t>
            </a:r>
            <a:endParaRPr lang="en-US" dirty="0"/>
          </a:p>
          <a:p>
            <a:endParaRPr lang="en-US" dirty="0"/>
          </a:p>
          <a:p>
            <a:r>
              <a:rPr lang="en-US" dirty="0"/>
              <a:t>Also, if there are some positives you want to share, please let your class teacher, </a:t>
            </a:r>
            <a:r>
              <a:rPr lang="en-US" dirty="0" err="1"/>
              <a:t>HoY</a:t>
            </a:r>
            <a:r>
              <a:rPr lang="en-US" dirty="0"/>
              <a:t> and/or Deputy Head know too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319968" y="282864"/>
            <a:ext cx="2725793" cy="719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73" y="361332"/>
            <a:ext cx="3076080" cy="9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6A7C-B81C-4D45-A7BD-0993F3E6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9D5B0-B606-F64A-8324-C24D4452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2496"/>
            <a:ext cx="7680960" cy="50109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Please email </a:t>
            </a:r>
            <a:r>
              <a:rPr lang="en-GB" sz="2400" dirty="0"/>
              <a:t>and/or </a:t>
            </a:r>
            <a:r>
              <a:rPr lang="en-GB" sz="2400" dirty="0" smtClean="0"/>
              <a:t>use the </a:t>
            </a:r>
            <a:r>
              <a:rPr lang="en-GB" sz="2400" dirty="0"/>
              <a:t>home-school diary as a means of communication e.g. if your child is sick, absent, not attending club </a:t>
            </a:r>
            <a:r>
              <a:rPr lang="en-GB" sz="2400" dirty="0" smtClean="0"/>
              <a:t>or changes to </a:t>
            </a:r>
            <a:r>
              <a:rPr lang="en-GB" sz="2400" dirty="0"/>
              <a:t>pick </a:t>
            </a:r>
            <a:r>
              <a:rPr lang="en-GB" sz="2400" dirty="0" smtClean="0"/>
              <a:t>up/bus. </a:t>
            </a:r>
            <a:endParaRPr lang="en-GB" sz="2400" dirty="0"/>
          </a:p>
          <a:p>
            <a:pPr marL="0" indent="0">
              <a:buNone/>
            </a:pPr>
            <a:endParaRPr lang="en-GB" sz="2400" b="1" dirty="0" smtClean="0"/>
          </a:p>
          <a:p>
            <a:r>
              <a:rPr lang="en-GB" sz="2400" dirty="0" smtClean="0"/>
              <a:t>Please include Ms Andrea and </a:t>
            </a:r>
            <a:r>
              <a:rPr lang="en-GB" sz="2400" dirty="0"/>
              <a:t>class </a:t>
            </a:r>
            <a:r>
              <a:rPr lang="en-GB" sz="2400" dirty="0" smtClean="0"/>
              <a:t>teacher in these emails. (</a:t>
            </a:r>
            <a:r>
              <a:rPr lang="en-GB" altLang="en-US" sz="2400" dirty="0" smtClean="0">
                <a:latin typeface="SassoonPrimaryInfant" charset="0"/>
                <a:hlinkClick r:id="rId2"/>
              </a:rPr>
              <a:t>andrea.vermirovska@pbis.cz</a:t>
            </a:r>
            <a:r>
              <a:rPr lang="en-GB" altLang="en-US" sz="2400" dirty="0" smtClean="0">
                <a:latin typeface="SassoonPrimaryInfant" charset="0"/>
              </a:rPr>
              <a:t>)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Please </a:t>
            </a:r>
            <a:r>
              <a:rPr lang="en-GB" sz="2400" dirty="0" smtClean="0"/>
              <a:t>read </a:t>
            </a:r>
            <a:r>
              <a:rPr lang="en-GB" sz="2400" dirty="0"/>
              <a:t>the newsletter </a:t>
            </a:r>
            <a:r>
              <a:rPr lang="en-GB" sz="2400" dirty="0" smtClean="0"/>
              <a:t>weekly and check your emails from the VLE (Firefly), maths videos</a:t>
            </a:r>
            <a:r>
              <a:rPr lang="en-GB" sz="2400" smtClean="0"/>
              <a:t>, presentations.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301680" y="282864"/>
            <a:ext cx="2725793" cy="719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149" y="576072"/>
            <a:ext cx="2305603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8DE2-55D5-9B44-85CE-2F0E11FD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and End of Day in Year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7A42-1B60-6E45-B7C7-C0D66298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28" y="2228850"/>
            <a:ext cx="8036473" cy="4290822"/>
          </a:xfrm>
        </p:spPr>
        <p:txBody>
          <a:bodyPr>
            <a:normAutofit/>
          </a:bodyPr>
          <a:lstStyle/>
          <a:p>
            <a:r>
              <a:rPr lang="en-GB" dirty="0" smtClean="0"/>
              <a:t>At 8:30, </a:t>
            </a:r>
            <a:r>
              <a:rPr lang="en-GB" dirty="0"/>
              <a:t>students must be in class. </a:t>
            </a:r>
            <a:br>
              <a:rPr lang="en-GB" dirty="0"/>
            </a:br>
            <a:r>
              <a:rPr lang="en-GB" dirty="0"/>
              <a:t>Students can </a:t>
            </a:r>
            <a:r>
              <a:rPr lang="en-GB" dirty="0" smtClean="0"/>
              <a:t>come into class from 8.15, </a:t>
            </a:r>
            <a:r>
              <a:rPr lang="en-GB" dirty="0"/>
              <a:t>not any sooner. </a:t>
            </a:r>
            <a:endParaRPr lang="en-GB" dirty="0" smtClean="0"/>
          </a:p>
          <a:p>
            <a:r>
              <a:rPr lang="en-GB" dirty="0" smtClean="0"/>
              <a:t>Czech Programme begins at 8:15.</a:t>
            </a:r>
            <a:endParaRPr lang="en-GB" dirty="0"/>
          </a:p>
          <a:p>
            <a:r>
              <a:rPr lang="en-GB" dirty="0" smtClean="0"/>
              <a:t>Main </a:t>
            </a:r>
            <a:r>
              <a:rPr lang="en-GB" dirty="0"/>
              <a:t>reception will record any student as ‘</a:t>
            </a:r>
            <a:r>
              <a:rPr lang="en-GB" dirty="0" smtClean="0"/>
              <a:t>late’ after 8:30 but class </a:t>
            </a:r>
            <a:r>
              <a:rPr lang="en-GB" dirty="0"/>
              <a:t>teacher or administrator can change this according to the reason. Absences and ‘late’ are recorded on reports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Children can </a:t>
            </a:r>
            <a:r>
              <a:rPr lang="en-GB" dirty="0"/>
              <a:t>be collected </a:t>
            </a:r>
            <a:r>
              <a:rPr lang="en-GB" dirty="0" smtClean="0"/>
              <a:t>from outside their classrooms at 3:15. Wait at the top of the stairs until pick up time.</a:t>
            </a:r>
          </a:p>
          <a:p>
            <a:r>
              <a:rPr lang="en-GB" dirty="0" smtClean="0"/>
              <a:t>Children </a:t>
            </a:r>
            <a:r>
              <a:rPr lang="en-GB" b="1" dirty="0" smtClean="0"/>
              <a:t>cannot </a:t>
            </a:r>
            <a:r>
              <a:rPr lang="en-GB" dirty="0"/>
              <a:t>play in front of the </a:t>
            </a:r>
            <a:r>
              <a:rPr lang="en-GB" dirty="0" smtClean="0"/>
              <a:t>school or </a:t>
            </a:r>
            <a:r>
              <a:rPr lang="en-GB" dirty="0"/>
              <a:t>play unsupervised on the </a:t>
            </a:r>
            <a:r>
              <a:rPr lang="en-GB" dirty="0" smtClean="0"/>
              <a:t>playground.</a:t>
            </a:r>
          </a:p>
          <a:p>
            <a:r>
              <a:rPr lang="en-GB" dirty="0" smtClean="0"/>
              <a:t>Red stickers on diaries for permission to be picked up on a regular basis by siblings or other adults.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307428" y="282864"/>
            <a:ext cx="2725793" cy="7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6125-14D1-994A-83C7-FC510CA0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42594"/>
            <a:ext cx="7927848" cy="1371600"/>
          </a:xfrm>
        </p:spPr>
        <p:txBody>
          <a:bodyPr/>
          <a:lstStyle/>
          <a:p>
            <a:r>
              <a:rPr lang="en-US" dirty="0"/>
              <a:t>Our Curriculum Topics in Year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CD25-180D-654E-AAF0-968EC20A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92808"/>
            <a:ext cx="7680960" cy="4654296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Four </a:t>
            </a:r>
            <a:r>
              <a:rPr lang="en-US" sz="1900" dirty="0" smtClean="0"/>
              <a:t>topics (approximately 8 weeks) plus theme weeks(</a:t>
            </a:r>
            <a:r>
              <a:rPr lang="en-US" sz="1900" dirty="0" err="1" smtClean="0"/>
              <a:t>eg</a:t>
            </a:r>
            <a:r>
              <a:rPr lang="en-US" sz="1900" dirty="0" smtClean="0"/>
              <a:t> Art week</a:t>
            </a:r>
            <a:r>
              <a:rPr lang="en-US" sz="1900" dirty="0"/>
              <a:t>). </a:t>
            </a:r>
            <a:endParaRPr lang="en-US" sz="1900" dirty="0" smtClean="0"/>
          </a:p>
          <a:p>
            <a:r>
              <a:rPr lang="en-US" sz="1900" dirty="0" smtClean="0"/>
              <a:t>Thematic </a:t>
            </a:r>
            <a:r>
              <a:rPr lang="en-US" sz="1900" dirty="0"/>
              <a:t>approach using the topic as a base for many </a:t>
            </a:r>
            <a:r>
              <a:rPr lang="en-US" sz="1900" dirty="0" smtClean="0"/>
              <a:t>subjects </a:t>
            </a:r>
            <a:r>
              <a:rPr lang="en-US" sz="1900" dirty="0"/>
              <a:t>in the curriculum to make links and use integration opportunities across all subjects. </a:t>
            </a:r>
          </a:p>
          <a:p>
            <a:r>
              <a:rPr lang="en-US" sz="1900" dirty="0" smtClean="0"/>
              <a:t>Topics = </a:t>
            </a:r>
          </a:p>
          <a:p>
            <a:pPr lvl="1"/>
            <a:r>
              <a:rPr lang="en-US" sz="1700" dirty="0" smtClean="0"/>
              <a:t>Holidays</a:t>
            </a:r>
          </a:p>
          <a:p>
            <a:pPr lvl="1"/>
            <a:r>
              <a:rPr lang="en-US" sz="1700" dirty="0" err="1" smtClean="0"/>
              <a:t>Marvellous</a:t>
            </a:r>
            <a:r>
              <a:rPr lang="en-US" sz="1700" dirty="0" smtClean="0"/>
              <a:t> Toys</a:t>
            </a:r>
          </a:p>
          <a:p>
            <a:pPr lvl="1"/>
            <a:r>
              <a:rPr lang="en-US" sz="1700" dirty="0" smtClean="0"/>
              <a:t>Castles and Crowns</a:t>
            </a:r>
          </a:p>
          <a:p>
            <a:pPr lvl="1"/>
            <a:r>
              <a:rPr lang="en-US" sz="1700" dirty="0" smtClean="0"/>
              <a:t>Live and Let Live</a:t>
            </a:r>
          </a:p>
          <a:p>
            <a:r>
              <a:rPr lang="en-US" sz="1900" dirty="0" smtClean="0"/>
              <a:t>Creative </a:t>
            </a:r>
            <a:r>
              <a:rPr lang="en-US" sz="1900" dirty="0"/>
              <a:t>curriculum includes science, history, geography art and design technology. </a:t>
            </a:r>
          </a:p>
          <a:p>
            <a:r>
              <a:rPr lang="en-US" sz="1900" dirty="0"/>
              <a:t>Other subjects – </a:t>
            </a:r>
            <a:r>
              <a:rPr lang="en-US" sz="1900" dirty="0" smtClean="0"/>
              <a:t>English (including phonics, reading &amp; library), </a:t>
            </a:r>
            <a:r>
              <a:rPr lang="en-US" sz="1900" dirty="0" err="1"/>
              <a:t>maths</a:t>
            </a:r>
            <a:r>
              <a:rPr lang="en-US" sz="1900" dirty="0"/>
              <a:t>, </a:t>
            </a:r>
            <a:r>
              <a:rPr lang="en-US" sz="1900" dirty="0" smtClean="0"/>
              <a:t>PE (including dance &amp; swimming), </a:t>
            </a:r>
            <a:r>
              <a:rPr lang="en-US" sz="1900" dirty="0"/>
              <a:t>music, </a:t>
            </a:r>
            <a:r>
              <a:rPr lang="en-US" sz="1900" dirty="0" smtClean="0"/>
              <a:t>PSHCE </a:t>
            </a:r>
            <a:r>
              <a:rPr lang="en-US" sz="1900" dirty="0"/>
              <a:t>and computing.</a:t>
            </a:r>
          </a:p>
          <a:p>
            <a:endParaRPr lang="en-US" dirty="0"/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283392" y="238401"/>
            <a:ext cx="2725793" cy="7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Seesaw (App)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will be using the app, Seesaw, as a learning journal/portfolio to share our work in school. </a:t>
            </a:r>
          </a:p>
          <a:p>
            <a:r>
              <a:rPr lang="en-GB" dirty="0"/>
              <a:t>Each parent will be able to see their child’s work and announcements from class teachers. </a:t>
            </a:r>
          </a:p>
          <a:p>
            <a:r>
              <a:rPr lang="en-GB" dirty="0"/>
              <a:t>Your class teacher will provide you with a sign up letter so you can access your child’s journal on your phone, tablet or computer. </a:t>
            </a:r>
          </a:p>
          <a:p>
            <a:endParaRPr lang="en-GB" dirty="0"/>
          </a:p>
          <a:p>
            <a:r>
              <a:rPr lang="en-GB" sz="4050" dirty="0"/>
              <a:t>VLE</a:t>
            </a:r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899" r="14379" b="-899"/>
          <a:stretch/>
        </p:blipFill>
        <p:spPr>
          <a:xfrm>
            <a:off x="338256" y="282864"/>
            <a:ext cx="2725793" cy="7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194</TotalTime>
  <Words>601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SassoonPrimaryInfant</vt:lpstr>
      <vt:lpstr>Wingdings</vt:lpstr>
      <vt:lpstr>Savon</vt:lpstr>
      <vt:lpstr>PBIS Year 1  Welcome Meeting </vt:lpstr>
      <vt:lpstr>Our Staff </vt:lpstr>
      <vt:lpstr>Specialist Teachers</vt:lpstr>
      <vt:lpstr>Teachers Contacts  Class teacher email:</vt:lpstr>
      <vt:lpstr>Open Door Policy  </vt:lpstr>
      <vt:lpstr>Communication</vt:lpstr>
      <vt:lpstr>Start and End of Day in Year 1</vt:lpstr>
      <vt:lpstr>Our Curriculum Topics in Year 1</vt:lpstr>
      <vt:lpstr>Seesaw (App)</vt:lpstr>
      <vt:lpstr>What does my child need? </vt:lpstr>
      <vt:lpstr>What does my child need? </vt:lpstr>
      <vt:lpstr>How can I get involved? </vt:lpstr>
      <vt:lpstr>50 must reads</vt:lpstr>
      <vt:lpstr>PowerPoint Presentation</vt:lpstr>
      <vt:lpstr>Thanks for listening. We’re here for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Year 2  Welcome Merting</dc:title>
  <dc:creator>Darragh Shanahan</dc:creator>
  <cp:lastModifiedBy>Paul Baker</cp:lastModifiedBy>
  <cp:revision>43</cp:revision>
  <cp:lastPrinted>2019-09-03T14:38:27Z</cp:lastPrinted>
  <dcterms:created xsi:type="dcterms:W3CDTF">1601-01-01T00:00:00Z</dcterms:created>
  <dcterms:modified xsi:type="dcterms:W3CDTF">2019-09-06T05:53:00Z</dcterms:modified>
</cp:coreProperties>
</file>