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8" r:id="rId5"/>
    <p:sldId id="275" r:id="rId6"/>
    <p:sldId id="287" r:id="rId7"/>
    <p:sldId id="257" r:id="rId8"/>
    <p:sldId id="284" r:id="rId9"/>
    <p:sldId id="283" r:id="rId10"/>
    <p:sldId id="285" r:id="rId11"/>
    <p:sldId id="262" r:id="rId12"/>
    <p:sldId id="256" r:id="rId13"/>
    <p:sldId id="259" r:id="rId14"/>
    <p:sldId id="266" r:id="rId15"/>
    <p:sldId id="265" r:id="rId16"/>
    <p:sldId id="267" r:id="rId17"/>
    <p:sldId id="279" r:id="rId18"/>
    <p:sldId id="293" r:id="rId19"/>
    <p:sldId id="277" r:id="rId20"/>
    <p:sldId id="280" r:id="rId21"/>
    <p:sldId id="294" r:id="rId22"/>
    <p:sldId id="292" r:id="rId23"/>
    <p:sldId id="274" r:id="rId24"/>
    <p:sldId id="288" r:id="rId2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4B66D6-6F21-FEA1-B201-04356AC073CC}" v="137" dt="2019-09-02T20:53:55.7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ska Strnadova" userId="S::eliska.strnadova@pbis.cz::ce042715-70e1-4775-bf42-7cb80ad0b02e" providerId="AD" clId="Web-{C85B8822-0FB9-3D97-EE2B-9A0A960C9200}"/>
    <pc:docChg chg="modSld">
      <pc:chgData name="Eliska Strnadova" userId="S::eliska.strnadova@pbis.cz::ce042715-70e1-4775-bf42-7cb80ad0b02e" providerId="AD" clId="Web-{C85B8822-0FB9-3D97-EE2B-9A0A960C9200}" dt="2019-09-02T20:28:51.679" v="1" actId="20577"/>
      <pc:docMkLst>
        <pc:docMk/>
      </pc:docMkLst>
      <pc:sldChg chg="modSp">
        <pc:chgData name="Eliska Strnadova" userId="S::eliska.strnadova@pbis.cz::ce042715-70e1-4775-bf42-7cb80ad0b02e" providerId="AD" clId="Web-{C85B8822-0FB9-3D97-EE2B-9A0A960C9200}" dt="2019-09-02T20:28:51.679" v="1" actId="20577"/>
        <pc:sldMkLst>
          <pc:docMk/>
          <pc:sldMk cId="0" sldId="258"/>
        </pc:sldMkLst>
        <pc:spChg chg="mod">
          <ac:chgData name="Eliska Strnadova" userId="S::eliska.strnadova@pbis.cz::ce042715-70e1-4775-bf42-7cb80ad0b02e" providerId="AD" clId="Web-{C85B8822-0FB9-3D97-EE2B-9A0A960C9200}" dt="2019-09-02T20:28:51.679" v="1" actId="20577"/>
          <ac:spMkLst>
            <pc:docMk/>
            <pc:sldMk cId="0" sldId="258"/>
            <ac:spMk id="2050" creationId="{00000000-0000-0000-0000-000000000000}"/>
          </ac:spMkLst>
        </pc:spChg>
      </pc:sldChg>
    </pc:docChg>
  </pc:docChgLst>
  <pc:docChgLst>
    <pc:chgData name="Eliska Strnadova" userId="S::eliska.strnadova@pbis.cz::ce042715-70e1-4775-bf42-7cb80ad0b02e" providerId="AD" clId="Web-{7B4B66D6-6F21-FEA1-B201-04356AC073CC}"/>
    <pc:docChg chg="delSld modSld">
      <pc:chgData name="Eliska Strnadova" userId="S::eliska.strnadova@pbis.cz::ce042715-70e1-4775-bf42-7cb80ad0b02e" providerId="AD" clId="Web-{7B4B66D6-6F21-FEA1-B201-04356AC073CC}" dt="2019-09-02T20:53:55.718" v="142" actId="20577"/>
      <pc:docMkLst>
        <pc:docMk/>
      </pc:docMkLst>
      <pc:sldChg chg="addSp delSp modSp">
        <pc:chgData name="Eliska Strnadova" userId="S::eliska.strnadova@pbis.cz::ce042715-70e1-4775-bf42-7cb80ad0b02e" providerId="AD" clId="Web-{7B4B66D6-6F21-FEA1-B201-04356AC073CC}" dt="2019-09-02T20:41:13.834" v="76" actId="20577"/>
        <pc:sldMkLst>
          <pc:docMk/>
          <pc:sldMk cId="0" sldId="257"/>
        </pc:sldMkLst>
        <pc:spChg chg="mod">
          <ac:chgData name="Eliska Strnadova" userId="S::eliska.strnadova@pbis.cz::ce042715-70e1-4775-bf42-7cb80ad0b02e" providerId="AD" clId="Web-{7B4B66D6-6F21-FEA1-B201-04356AC073CC}" dt="2019-09-02T20:41:13.834" v="76" actId="20577"/>
          <ac:spMkLst>
            <pc:docMk/>
            <pc:sldMk cId="0" sldId="257"/>
            <ac:spMk id="4" creationId="{00000000-0000-0000-0000-000000000000}"/>
          </ac:spMkLst>
        </pc:spChg>
        <pc:spChg chg="add mod">
          <ac:chgData name="Eliska Strnadova" userId="S::eliska.strnadova@pbis.cz::ce042715-70e1-4775-bf42-7cb80ad0b02e" providerId="AD" clId="Web-{7B4B66D6-6F21-FEA1-B201-04356AC073CC}" dt="2019-09-02T20:39:02.536" v="46" actId="1076"/>
          <ac:spMkLst>
            <pc:docMk/>
            <pc:sldMk cId="0" sldId="257"/>
            <ac:spMk id="5" creationId="{8438641B-1ED9-4FF0-A1B0-8BB5A86C29FA}"/>
          </ac:spMkLst>
        </pc:spChg>
        <pc:picChg chg="add mod">
          <ac:chgData name="Eliska Strnadova" userId="S::eliska.strnadova@pbis.cz::ce042715-70e1-4775-bf42-7cb80ad0b02e" providerId="AD" clId="Web-{7B4B66D6-6F21-FEA1-B201-04356AC073CC}" dt="2019-09-02T20:39:02.551" v="47" actId="1076"/>
          <ac:picMkLst>
            <pc:docMk/>
            <pc:sldMk cId="0" sldId="257"/>
            <ac:picMk id="2" creationId="{3746FB3B-1CA4-48D3-B241-8CB95FD929CA}"/>
          </ac:picMkLst>
        </pc:picChg>
        <pc:picChg chg="del">
          <ac:chgData name="Eliska Strnadova" userId="S::eliska.strnadova@pbis.cz::ce042715-70e1-4775-bf42-7cb80ad0b02e" providerId="AD" clId="Web-{7B4B66D6-6F21-FEA1-B201-04356AC073CC}" dt="2019-09-02T20:38:42.786" v="36"/>
          <ac:picMkLst>
            <pc:docMk/>
            <pc:sldMk cId="0" sldId="257"/>
            <ac:picMk id="9" creationId="{00000000-0000-0000-0000-000000000000}"/>
          </ac:picMkLst>
        </pc:picChg>
      </pc:sldChg>
      <pc:sldChg chg="modSp">
        <pc:chgData name="Eliska Strnadova" userId="S::eliska.strnadova@pbis.cz::ce042715-70e1-4775-bf42-7cb80ad0b02e" providerId="AD" clId="Web-{7B4B66D6-6F21-FEA1-B201-04356AC073CC}" dt="2019-09-02T20:48:16.121" v="106" actId="20577"/>
        <pc:sldMkLst>
          <pc:docMk/>
          <pc:sldMk cId="0" sldId="262"/>
        </pc:sldMkLst>
        <pc:spChg chg="mod">
          <ac:chgData name="Eliska Strnadova" userId="S::eliska.strnadova@pbis.cz::ce042715-70e1-4775-bf42-7cb80ad0b02e" providerId="AD" clId="Web-{7B4B66D6-6F21-FEA1-B201-04356AC073CC}" dt="2019-09-02T20:48:16.121" v="106" actId="20577"/>
          <ac:spMkLst>
            <pc:docMk/>
            <pc:sldMk cId="0" sldId="262"/>
            <ac:spMk id="8195" creationId="{00000000-0000-0000-0000-000000000000}"/>
          </ac:spMkLst>
        </pc:spChg>
      </pc:sldChg>
      <pc:sldChg chg="modSp">
        <pc:chgData name="Eliska Strnadova" userId="S::eliska.strnadova@pbis.cz::ce042715-70e1-4775-bf42-7cb80ad0b02e" providerId="AD" clId="Web-{7B4B66D6-6F21-FEA1-B201-04356AC073CC}" dt="2019-09-02T20:49:06.997" v="107" actId="20577"/>
        <pc:sldMkLst>
          <pc:docMk/>
          <pc:sldMk cId="0" sldId="265"/>
        </pc:sldMkLst>
        <pc:spChg chg="mod">
          <ac:chgData name="Eliska Strnadova" userId="S::eliska.strnadova@pbis.cz::ce042715-70e1-4775-bf42-7cb80ad0b02e" providerId="AD" clId="Web-{7B4B66D6-6F21-FEA1-B201-04356AC073CC}" dt="2019-09-02T20:49:06.997" v="107" actId="20577"/>
          <ac:spMkLst>
            <pc:docMk/>
            <pc:sldMk cId="0" sldId="265"/>
            <ac:spMk id="14339" creationId="{00000000-0000-0000-0000-000000000000}"/>
          </ac:spMkLst>
        </pc:spChg>
      </pc:sldChg>
      <pc:sldChg chg="modSp">
        <pc:chgData name="Eliska Strnadova" userId="S::eliska.strnadova@pbis.cz::ce042715-70e1-4775-bf42-7cb80ad0b02e" providerId="AD" clId="Web-{7B4B66D6-6F21-FEA1-B201-04356AC073CC}" dt="2019-09-02T20:49:27.513" v="110" actId="20577"/>
        <pc:sldMkLst>
          <pc:docMk/>
          <pc:sldMk cId="0" sldId="267"/>
        </pc:sldMkLst>
        <pc:spChg chg="mod">
          <ac:chgData name="Eliska Strnadova" userId="S::eliska.strnadova@pbis.cz::ce042715-70e1-4775-bf42-7cb80ad0b02e" providerId="AD" clId="Web-{7B4B66D6-6F21-FEA1-B201-04356AC073CC}" dt="2019-09-02T20:49:27.513" v="110" actId="20577"/>
          <ac:spMkLst>
            <pc:docMk/>
            <pc:sldMk cId="0" sldId="267"/>
            <ac:spMk id="16387" creationId="{00000000-0000-0000-0000-000000000000}"/>
          </ac:spMkLst>
        </pc:spChg>
      </pc:sldChg>
      <pc:sldChg chg="modSp">
        <pc:chgData name="Eliska Strnadova" userId="S::eliska.strnadova@pbis.cz::ce042715-70e1-4775-bf42-7cb80ad0b02e" providerId="AD" clId="Web-{7B4B66D6-6F21-FEA1-B201-04356AC073CC}" dt="2019-09-02T20:33:37.330" v="2" actId="20577"/>
        <pc:sldMkLst>
          <pc:docMk/>
          <pc:sldMk cId="0" sldId="275"/>
        </pc:sldMkLst>
        <pc:spChg chg="mod">
          <ac:chgData name="Eliska Strnadova" userId="S::eliska.strnadova@pbis.cz::ce042715-70e1-4775-bf42-7cb80ad0b02e" providerId="AD" clId="Web-{7B4B66D6-6F21-FEA1-B201-04356AC073CC}" dt="2019-09-02T20:33:37.330" v="2" actId="20577"/>
          <ac:spMkLst>
            <pc:docMk/>
            <pc:sldMk cId="0" sldId="275"/>
            <ac:spMk id="3075" creationId="{00000000-0000-0000-0000-000000000000}"/>
          </ac:spMkLst>
        </pc:spChg>
      </pc:sldChg>
      <pc:sldChg chg="modSp">
        <pc:chgData name="Eliska Strnadova" userId="S::eliska.strnadova@pbis.cz::ce042715-70e1-4775-bf42-7cb80ad0b02e" providerId="AD" clId="Web-{7B4B66D6-6F21-FEA1-B201-04356AC073CC}" dt="2019-09-02T20:52:40.717" v="132" actId="20577"/>
        <pc:sldMkLst>
          <pc:docMk/>
          <pc:sldMk cId="0" sldId="277"/>
        </pc:sldMkLst>
        <pc:spChg chg="mod">
          <ac:chgData name="Eliska Strnadova" userId="S::eliska.strnadova@pbis.cz::ce042715-70e1-4775-bf42-7cb80ad0b02e" providerId="AD" clId="Web-{7B4B66D6-6F21-FEA1-B201-04356AC073CC}" dt="2019-09-02T20:52:08.779" v="114" actId="20577"/>
          <ac:spMkLst>
            <pc:docMk/>
            <pc:sldMk cId="0" sldId="277"/>
            <ac:spMk id="20482" creationId="{00000000-0000-0000-0000-000000000000}"/>
          </ac:spMkLst>
        </pc:spChg>
        <pc:spChg chg="mod">
          <ac:chgData name="Eliska Strnadova" userId="S::eliska.strnadova@pbis.cz::ce042715-70e1-4775-bf42-7cb80ad0b02e" providerId="AD" clId="Web-{7B4B66D6-6F21-FEA1-B201-04356AC073CC}" dt="2019-09-02T20:52:40.717" v="132" actId="20577"/>
          <ac:spMkLst>
            <pc:docMk/>
            <pc:sldMk cId="0" sldId="277"/>
            <ac:spMk id="20483" creationId="{00000000-0000-0000-0000-000000000000}"/>
          </ac:spMkLst>
        </pc:spChg>
      </pc:sldChg>
      <pc:sldChg chg="modSp">
        <pc:chgData name="Eliska Strnadova" userId="S::eliska.strnadova@pbis.cz::ce042715-70e1-4775-bf42-7cb80ad0b02e" providerId="AD" clId="Web-{7B4B66D6-6F21-FEA1-B201-04356AC073CC}" dt="2019-09-02T20:53:13.405" v="136" actId="20577"/>
        <pc:sldMkLst>
          <pc:docMk/>
          <pc:sldMk cId="0" sldId="280"/>
        </pc:sldMkLst>
        <pc:spChg chg="mod">
          <ac:chgData name="Eliska Strnadova" userId="S::eliska.strnadova@pbis.cz::ce042715-70e1-4775-bf42-7cb80ad0b02e" providerId="AD" clId="Web-{7B4B66D6-6F21-FEA1-B201-04356AC073CC}" dt="2019-09-02T20:53:13.405" v="136" actId="20577"/>
          <ac:spMkLst>
            <pc:docMk/>
            <pc:sldMk cId="0" sldId="280"/>
            <ac:spMk id="22530" creationId="{00000000-0000-0000-0000-000000000000}"/>
          </ac:spMkLst>
        </pc:spChg>
      </pc:sldChg>
      <pc:sldChg chg="modSp">
        <pc:chgData name="Eliska Strnadova" userId="S::eliska.strnadova@pbis.cz::ce042715-70e1-4775-bf42-7cb80ad0b02e" providerId="AD" clId="Web-{7B4B66D6-6F21-FEA1-B201-04356AC073CC}" dt="2019-09-02T20:41:35.381" v="79" actId="20577"/>
        <pc:sldMkLst>
          <pc:docMk/>
          <pc:sldMk cId="799229311" sldId="285"/>
        </pc:sldMkLst>
        <pc:spChg chg="mod">
          <ac:chgData name="Eliska Strnadova" userId="S::eliska.strnadova@pbis.cz::ce042715-70e1-4775-bf42-7cb80ad0b02e" providerId="AD" clId="Web-{7B4B66D6-6F21-FEA1-B201-04356AC073CC}" dt="2019-09-02T20:41:35.381" v="79" actId="20577"/>
          <ac:spMkLst>
            <pc:docMk/>
            <pc:sldMk cId="799229311" sldId="285"/>
            <ac:spMk id="4" creationId="{00000000-0000-0000-0000-000000000000}"/>
          </ac:spMkLst>
        </pc:spChg>
      </pc:sldChg>
      <pc:sldChg chg="del">
        <pc:chgData name="Eliska Strnadova" userId="S::eliska.strnadova@pbis.cz::ce042715-70e1-4775-bf42-7cb80ad0b02e" providerId="AD" clId="Web-{7B4B66D6-6F21-FEA1-B201-04356AC073CC}" dt="2019-09-02T20:33:58.096" v="3"/>
        <pc:sldMkLst>
          <pc:docMk/>
          <pc:sldMk cId="1560688981" sldId="286"/>
        </pc:sldMkLst>
      </pc:sldChg>
      <pc:sldChg chg="addSp delSp modSp">
        <pc:chgData name="Eliska Strnadova" userId="S::eliska.strnadova@pbis.cz::ce042715-70e1-4775-bf42-7cb80ad0b02e" providerId="AD" clId="Web-{7B4B66D6-6F21-FEA1-B201-04356AC073CC}" dt="2019-09-02T20:34:29.846" v="35"/>
        <pc:sldMkLst>
          <pc:docMk/>
          <pc:sldMk cId="1077790267" sldId="287"/>
        </pc:sldMkLst>
        <pc:spChg chg="mod">
          <ac:chgData name="Eliska Strnadova" userId="S::eliska.strnadova@pbis.cz::ce042715-70e1-4775-bf42-7cb80ad0b02e" providerId="AD" clId="Web-{7B4B66D6-6F21-FEA1-B201-04356AC073CC}" dt="2019-09-02T20:34:20.674" v="32" actId="20577"/>
          <ac:spMkLst>
            <pc:docMk/>
            <pc:sldMk cId="1077790267" sldId="287"/>
            <ac:spMk id="4" creationId="{00000000-0000-0000-0000-000000000000}"/>
          </ac:spMkLst>
        </pc:spChg>
        <pc:spChg chg="add mod">
          <ac:chgData name="Eliska Strnadova" userId="S::eliska.strnadova@pbis.cz::ce042715-70e1-4775-bf42-7cb80ad0b02e" providerId="AD" clId="Web-{7B4B66D6-6F21-FEA1-B201-04356AC073CC}" dt="2019-09-02T20:34:29.846" v="35"/>
          <ac:spMkLst>
            <pc:docMk/>
            <pc:sldMk cId="1077790267" sldId="287"/>
            <ac:spMk id="5" creationId="{026EA2BC-CAA1-4D29-86E1-51A76B8B6423}"/>
          </ac:spMkLst>
        </pc:spChg>
        <pc:picChg chg="del">
          <ac:chgData name="Eliska Strnadova" userId="S::eliska.strnadova@pbis.cz::ce042715-70e1-4775-bf42-7cb80ad0b02e" providerId="AD" clId="Web-{7B4B66D6-6F21-FEA1-B201-04356AC073CC}" dt="2019-09-02T20:34:29.846" v="35"/>
          <ac:picMkLst>
            <pc:docMk/>
            <pc:sldMk cId="1077790267" sldId="287"/>
            <ac:picMk id="2050" creationId="{00000000-0000-0000-0000-000000000000}"/>
          </ac:picMkLst>
        </pc:picChg>
      </pc:sldChg>
      <pc:sldChg chg="modSp">
        <pc:chgData name="Eliska Strnadova" userId="S::eliska.strnadova@pbis.cz::ce042715-70e1-4775-bf42-7cb80ad0b02e" providerId="AD" clId="Web-{7B4B66D6-6F21-FEA1-B201-04356AC073CC}" dt="2019-09-02T20:53:55.718" v="142" actId="20577"/>
        <pc:sldMkLst>
          <pc:docMk/>
          <pc:sldMk cId="2436817872" sldId="288"/>
        </pc:sldMkLst>
        <pc:spChg chg="mod">
          <ac:chgData name="Eliska Strnadova" userId="S::eliska.strnadova@pbis.cz::ce042715-70e1-4775-bf42-7cb80ad0b02e" providerId="AD" clId="Web-{7B4B66D6-6F21-FEA1-B201-04356AC073CC}" dt="2019-09-02T20:53:55.718" v="142" actId="20577"/>
          <ac:spMkLst>
            <pc:docMk/>
            <pc:sldMk cId="2436817872" sldId="288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5F81947-A395-42BB-861F-364DF52EBBC1}" type="datetimeFigureOut">
              <a:rPr lang="en-GB"/>
              <a:pPr>
                <a:defRPr/>
              </a:pPr>
              <a:t>12/09/2019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28D1E79-1042-42F0-A906-7E756CB8CC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4242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FECFA7D-BF09-478A-BFD8-7E380D43B73F}" type="slidenum">
              <a:rPr lang="en-GB" altLang="en-US" smtClean="0">
                <a:latin typeface="Arial" charset="0"/>
              </a:rPr>
              <a:pPr/>
              <a:t>1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645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D374260-35AF-440D-8F6B-D214BCB221A5}" type="slidenum">
              <a:rPr lang="en-GB" altLang="en-US" smtClean="0">
                <a:latin typeface="Arial" charset="0"/>
              </a:rPr>
              <a:pPr/>
              <a:t>14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054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3F3F8CE-49DA-48A7-88F5-52FF40CF6AE0}" type="slidenum">
              <a:rPr lang="en-GB" altLang="en-US" smtClean="0">
                <a:latin typeface="Arial" charset="0"/>
              </a:rPr>
              <a:pPr/>
              <a:t>16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8394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209BBF9-AD36-4115-BE59-E4D8AD39C75C}" type="slidenum">
              <a:rPr lang="en-GB" altLang="en-US" smtClean="0">
                <a:latin typeface="Arial" charset="0"/>
              </a:rPr>
              <a:pPr/>
              <a:t>20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232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Introduction – as you may or may not know my new role this year is foundation stage coordinator…..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FE0F13C6-14FF-4214-84F9-BCFB8FF32406}" type="slidenum">
              <a:rPr lang="en-GB" altLang="en-US" smtClean="0">
                <a:latin typeface="Arial" charset="0"/>
              </a:rPr>
              <a:pPr/>
              <a:t>2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579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0AB5E69-5950-4D8A-91B4-73B15350F3A0}" type="slidenum">
              <a:rPr lang="en-GB" altLang="en-US" smtClean="0">
                <a:latin typeface="Arial" charset="0"/>
              </a:rPr>
              <a:pPr/>
              <a:t>4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670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4E2E948-A088-454F-877A-F3B58769C335}" type="slidenum">
              <a:rPr lang="en-GB" altLang="en-US" smtClean="0">
                <a:latin typeface="Arial" charset="0"/>
              </a:rPr>
              <a:pPr/>
              <a:t>8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160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B5835E1-09D9-4E04-9AD4-E53812712DD8}" type="slidenum">
              <a:rPr lang="en-GB" altLang="en-US" smtClean="0">
                <a:latin typeface="Arial" charset="0"/>
              </a:rPr>
              <a:pPr/>
              <a:t>9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940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93E896D-3E4F-45C5-BF16-6DC6F7BD66B8}" type="slidenum">
              <a:rPr lang="en-GB" altLang="en-US" smtClean="0">
                <a:latin typeface="Arial" charset="0"/>
              </a:rPr>
              <a:pPr/>
              <a:t>10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357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DF88CD8-FE63-4496-B843-C7483E3321D2}" type="slidenum">
              <a:rPr lang="en-GB" altLang="en-US" smtClean="0">
                <a:latin typeface="Arial" charset="0"/>
              </a:rPr>
              <a:pPr/>
              <a:t>11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036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C11FA5C-9E86-4550-B413-D3A7399C38A4}" type="slidenum">
              <a:rPr lang="en-GB" altLang="en-US" smtClean="0">
                <a:latin typeface="Arial" charset="0"/>
              </a:rPr>
              <a:pPr/>
              <a:t>12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539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1DE99EC-08FB-4AFE-A5A3-2EBAC7D3530C}" type="slidenum">
              <a:rPr lang="en-GB" altLang="en-US" smtClean="0">
                <a:latin typeface="Arial" charset="0"/>
              </a:rPr>
              <a:pPr/>
              <a:t>13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915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1418E-4016-4A8D-B53E-488A4663172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5635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83733-79E9-4906-AA2C-99D5F1EFE8D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5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B0766-5F49-4556-9EB9-6A2D6170828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3578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CDBA0-3587-433A-923A-FFD1C6476DD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7069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0655C-77B1-48B3-AA12-F39BED7B18C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0850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9DFF1-F2F8-4E9D-976E-486E535DD8F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1906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3379B-3787-47E5-815D-7D722972FE6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8108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1401A-054D-4ACD-A610-162E0284E74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3174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6CE3E-C1F2-4026-A470-78785598B77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7925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4CD6E-F0D8-4AB2-B627-B9C07FAF512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6963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47A7B-C461-4AA3-BEAF-00E3EB32DD8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5983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00C17-D7C1-4897-8259-0BD45DA49C4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3983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08CD6F1-D7D7-4E0F-8219-563AFE077EF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865238" y="2276871"/>
            <a:ext cx="7399236" cy="936105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defRPr/>
            </a:pPr>
            <a:r>
              <a:rPr lang="en-US" sz="5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Early Years  2019 - 20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3212976"/>
            <a:ext cx="9129713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Image result for prague british international school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87941"/>
            <a:ext cx="2758907" cy="1800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107949" y="1114486"/>
            <a:ext cx="7344371" cy="4969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/>
              <a:t>We have circle times every day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cs-CZ" sz="2800"/>
              <a:t>In </a:t>
            </a:r>
            <a:r>
              <a:rPr lang="en-US" sz="2800"/>
              <a:t>circle</a:t>
            </a:r>
            <a:r>
              <a:rPr lang="cs-CZ" sz="2800"/>
              <a:t> </a:t>
            </a:r>
            <a:r>
              <a:rPr lang="cs-CZ" sz="2800" err="1"/>
              <a:t>time</a:t>
            </a:r>
            <a:r>
              <a:rPr lang="cs-CZ" sz="2800"/>
              <a:t> </a:t>
            </a:r>
            <a:r>
              <a:rPr lang="cs-CZ" sz="2800" err="1"/>
              <a:t>we</a:t>
            </a:r>
            <a:r>
              <a:rPr lang="en-US" sz="2800"/>
              <a:t>:</a:t>
            </a: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800"/>
              <a:t>Say hello and discuss our day;</a:t>
            </a: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cs-CZ" sz="2800"/>
              <a:t>S</a:t>
            </a:r>
            <a:r>
              <a:rPr lang="en-US" sz="2800" err="1"/>
              <a:t>ing</a:t>
            </a:r>
            <a:r>
              <a:rPr lang="en-US" sz="2800"/>
              <a:t> song</a:t>
            </a:r>
            <a:r>
              <a:rPr lang="cs-CZ" sz="2800"/>
              <a:t>s</a:t>
            </a:r>
            <a:r>
              <a:rPr lang="en-US" sz="2800"/>
              <a:t>;</a:t>
            </a: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cs-CZ" sz="2800" err="1"/>
              <a:t>Read</a:t>
            </a:r>
            <a:r>
              <a:rPr lang="cs-CZ" sz="2800"/>
              <a:t> </a:t>
            </a:r>
            <a:r>
              <a:rPr lang="cs-CZ" sz="2800" err="1"/>
              <a:t>stories</a:t>
            </a:r>
            <a:r>
              <a:rPr lang="cs-CZ" sz="2800"/>
              <a:t> </a:t>
            </a:r>
            <a:r>
              <a:rPr lang="cs-CZ" sz="2800" err="1"/>
              <a:t>etc</a:t>
            </a:r>
            <a:r>
              <a:rPr lang="cs-CZ" sz="2800"/>
              <a:t>.</a:t>
            </a: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684213" y="260350"/>
            <a:ext cx="5471963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altLang="en-US" sz="4400" b="1">
                <a:solidFill>
                  <a:srgbClr val="FFC000"/>
                </a:solidFill>
              </a:rPr>
              <a:t>Circle Times</a:t>
            </a:r>
          </a:p>
        </p:txBody>
      </p:sp>
      <p:pic>
        <p:nvPicPr>
          <p:cNvPr id="4098" name="Picture 2" descr="W:\ac_kamyk\Teachers\Primary\Curriculum\Foundation Stage\Photos 2016-17\Tigers\week 1 wb 29.8.2016\IMG_42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728" y="404664"/>
            <a:ext cx="3300039" cy="247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W:\ac_kamyk\Teachers\Primary\Curriculum\Foundation Stage\Photos 2016-17\Tigers\week 32 15.5.2017\IMG_7476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/>
        </p:blipFill>
        <p:spPr bwMode="auto">
          <a:xfrm rot="5400000">
            <a:off x="4225926" y="3847082"/>
            <a:ext cx="2808312" cy="26922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539750" y="260350"/>
            <a:ext cx="8208963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0" hangingPunct="0"/>
            <a:r>
              <a:rPr lang="en-US" altLang="en-US" sz="3600" b="1">
                <a:solidFill>
                  <a:srgbClr val="002060"/>
                </a:solidFill>
              </a:rPr>
              <a:t>Examples of Activities</a:t>
            </a:r>
          </a:p>
        </p:txBody>
      </p:sp>
      <p:sp>
        <p:nvSpPr>
          <p:cNvPr id="3" name="Rectangle 2"/>
          <p:cNvSpPr/>
          <p:nvPr/>
        </p:nvSpPr>
        <p:spPr>
          <a:xfrm>
            <a:off x="912153" y="1596886"/>
            <a:ext cx="7420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GB"/>
              <a:t>In the Early Years a lot of emphasis is placed on communicating in English and developing language skills. This is done continuously, and through games, activities and circle times.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347D81-67A3-41CC-B330-C883D3507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18" y="4599130"/>
            <a:ext cx="2520082" cy="18900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A1A5FE-1250-4E62-97C3-352AD9DEE6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9704" y="2276381"/>
            <a:ext cx="2029009" cy="15217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D56866-6A92-4FB5-981E-8E383F42BF51}"/>
              </a:ext>
            </a:extLst>
          </p:cNvPr>
          <p:cNvSpPr txBox="1"/>
          <p:nvPr/>
        </p:nvSpPr>
        <p:spPr>
          <a:xfrm>
            <a:off x="683568" y="889000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rgbClr val="7030A0"/>
                </a:solidFill>
              </a:rPr>
              <a:t>Language &amp; Literacy</a:t>
            </a:r>
          </a:p>
        </p:txBody>
      </p:sp>
      <p:pic>
        <p:nvPicPr>
          <p:cNvPr id="8" name="Picture 7" descr="W:\ac_kamyk\Teachers\Primary\Curriculum\Foundation Stage\Photos 2017-2018\Tigers 2017-2018\week1\IMG_0377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3" r="7156"/>
          <a:stretch/>
        </p:blipFill>
        <p:spPr bwMode="auto">
          <a:xfrm>
            <a:off x="2987824" y="2598235"/>
            <a:ext cx="2457450" cy="2247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W:\ac_kamyk\Teachers\Primary\Curriculum\Foundation Stage\Photos 2017-2018\Tigers 2017-2018\week1\IMG_0412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12"/>
          <a:stretch/>
        </p:blipFill>
        <p:spPr bwMode="auto">
          <a:xfrm>
            <a:off x="5580112" y="3918006"/>
            <a:ext cx="3527928" cy="27513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W:\ac_kamyk\Teachers\Primary\Curriculum\Foundation Stage\Photos 2017-2018\Tigers 2017-2018\week1\IMG_0469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18" y="2675572"/>
            <a:ext cx="2376066" cy="1689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8496"/>
            <a:ext cx="9143999" cy="55407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2" descr="W:\ac_kamyk\Teachers\Primary\Curriculum\Foundation Stage\Photos 2014-2015\sept.2014 wk1\IMG_53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4032"/>
            <a:ext cx="2483768" cy="186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Title 1"/>
          <p:cNvSpPr>
            <a:spLocks/>
          </p:cNvSpPr>
          <p:nvPr/>
        </p:nvSpPr>
        <p:spPr bwMode="auto">
          <a:xfrm>
            <a:off x="1403649" y="415487"/>
            <a:ext cx="655272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GB" altLang="en-US" sz="4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Mathematics</a:t>
            </a:r>
          </a:p>
        </p:txBody>
      </p:sp>
      <p:sp>
        <p:nvSpPr>
          <p:cNvPr id="14339" name="Content Placeholder 2"/>
          <p:cNvSpPr>
            <a:spLocks/>
          </p:cNvSpPr>
          <p:nvPr/>
        </p:nvSpPr>
        <p:spPr bwMode="auto">
          <a:xfrm>
            <a:off x="2987824" y="1327942"/>
            <a:ext cx="6086949" cy="173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marL="342900" indent="-342900" algn="ctr" eaLnBrk="0" hangingPunct="0">
              <a:spcBef>
                <a:spcPct val="20000"/>
              </a:spcBef>
              <a:buFontTx/>
              <a:buChar char="•"/>
            </a:pPr>
            <a:r>
              <a:rPr lang="en-US" altLang="en-US" sz="2400">
                <a:solidFill>
                  <a:schemeClr val="bg1"/>
                </a:solidFill>
                <a:latin typeface="Arial"/>
                <a:cs typeface="Arial"/>
              </a:rPr>
              <a:t>During Mathematics circle times the children may work together or in smaller groups, working with a teacher or teaching assistant.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altLang="en-US" sz="200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altLang="en-US" sz="200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altLang="en-US" sz="200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GB" sz="200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altLang="en-US" sz="20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altLang="en-US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AAB6F3-024A-483F-8464-72407150F8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504" b="16065"/>
          <a:stretch/>
        </p:blipFill>
        <p:spPr>
          <a:xfrm>
            <a:off x="18862" y="4149080"/>
            <a:ext cx="2717507" cy="27373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3FA6CE-C378-4435-A166-5A4709FB0C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6950" y="4617133"/>
            <a:ext cx="2987823" cy="2240867"/>
          </a:xfrm>
          <a:prstGeom prst="rect">
            <a:avLst/>
          </a:prstGeom>
        </p:spPr>
      </p:pic>
      <p:pic>
        <p:nvPicPr>
          <p:cNvPr id="2050" name="Picture 2" descr="W:\ac_kamyk\Teachers\Primary\Curriculum\Foundation Stage\Photos 2016-17\Tigers\Tigers Individual Photos\Aron\week 17\IMG_597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1" y="298165"/>
            <a:ext cx="2746071" cy="205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672" y="3262466"/>
            <a:ext cx="2892599" cy="2169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/>
          </p:cNvSpPr>
          <p:nvPr/>
        </p:nvSpPr>
        <p:spPr bwMode="auto">
          <a:xfrm>
            <a:off x="755650" y="0"/>
            <a:ext cx="6408638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GB" altLang="en-US" sz="4400" b="1">
                <a:solidFill>
                  <a:srgbClr val="7030A0"/>
                </a:solidFill>
              </a:rPr>
              <a:t>EYCC Focus Activities</a:t>
            </a:r>
          </a:p>
        </p:txBody>
      </p:sp>
      <p:sp>
        <p:nvSpPr>
          <p:cNvPr id="16387" name="Content Placeholder 2"/>
          <p:cNvSpPr>
            <a:spLocks/>
          </p:cNvSpPr>
          <p:nvPr/>
        </p:nvSpPr>
        <p:spPr bwMode="auto">
          <a:xfrm>
            <a:off x="179388" y="842963"/>
            <a:ext cx="6696868" cy="582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/>
              <a:t>We have frequent circle times where the focus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2000"/>
              <a:t>     is the current EYCC Concept, which will be followed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2000"/>
              <a:t>     up by related activities.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00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/>
              <a:t>Although the children can choose the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2000"/>
              <a:t>     activities they wish to complete, the guided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2000"/>
              <a:t>     activities ensure that each child receives a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2000"/>
              <a:t>     broad and balanced curriculum throughout the year.</a:t>
            </a:r>
          </a:p>
          <a:p>
            <a:pPr eaLnBrk="0" hangingPunct="0">
              <a:spcBef>
                <a:spcPct val="20000"/>
              </a:spcBef>
              <a:defRPr/>
            </a:pPr>
            <a:endParaRPr lang="en-US" sz="900"/>
          </a:p>
          <a:p>
            <a:pPr>
              <a:defRPr/>
            </a:pPr>
            <a:r>
              <a:rPr lang="en-US" sz="2400">
                <a:latin typeface="Arial"/>
                <a:cs typeface="Arial"/>
              </a:rPr>
              <a:t>EYCC topics 2019-2020:</a:t>
            </a:r>
          </a:p>
          <a:p>
            <a:pPr>
              <a:defRPr/>
            </a:pPr>
            <a:endParaRPr lang="en-US" sz="240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40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751992"/>
              </p:ext>
            </p:extLst>
          </p:nvPr>
        </p:nvGraphicFramePr>
        <p:xfrm>
          <a:off x="611560" y="4509120"/>
          <a:ext cx="5040561" cy="129614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680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0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0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The World</a:t>
                      </a:r>
                      <a:endParaRPr lang="en-GB" sz="14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Creation</a:t>
                      </a:r>
                      <a:endParaRPr lang="en-GB" sz="14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Living Things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2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Family and Friends</a:t>
                      </a:r>
                      <a:endParaRPr lang="en-GB" sz="1400" dirty="0">
                        <a:effectLst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400">
                        <a:effectLst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187457"/>
                  </a:ext>
                </a:extLst>
              </a:tr>
            </a:tbl>
          </a:graphicData>
        </a:graphic>
      </p:graphicFrame>
      <p:pic>
        <p:nvPicPr>
          <p:cNvPr id="5" name="Picture 4" descr="W:\ac_kamyk\Teachers\Primary\Curriculum\Foundation Stage\Photos 2016-17\Tigers\week 32 15.5.2017\IMG_863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842963"/>
            <a:ext cx="2444874" cy="2081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accent2"/>
                </a:solidFill>
              </a:rPr>
              <a:t/>
            </a:r>
            <a:br>
              <a:rPr lang="en-US" altLang="en-US" b="1">
                <a:solidFill>
                  <a:schemeClr val="accent2"/>
                </a:solidFill>
              </a:rPr>
            </a:br>
            <a:r>
              <a:rPr lang="en-US" altLang="en-US" b="1">
                <a:solidFill>
                  <a:srgbClr val="FFC000"/>
                </a:solidFill>
              </a:rPr>
              <a:t>Snack</a:t>
            </a:r>
            <a:r>
              <a:rPr lang="cs-CZ" altLang="en-US" b="1">
                <a:solidFill>
                  <a:schemeClr val="accent2"/>
                </a:solidFill>
              </a:rPr>
              <a:t/>
            </a:r>
            <a:br>
              <a:rPr lang="cs-CZ" altLang="en-US" b="1">
                <a:solidFill>
                  <a:schemeClr val="accent2"/>
                </a:solidFill>
              </a:rPr>
            </a:br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96975"/>
            <a:ext cx="7848600" cy="511175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/>
              <a:t>Children go to the toilet and wash their hands before eating their snack.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Children are to bring a </a:t>
            </a:r>
            <a:r>
              <a:rPr lang="en-US" sz="2800" b="1" dirty="0"/>
              <a:t>healthy</a:t>
            </a:r>
            <a:r>
              <a:rPr lang="en-US" sz="2800" dirty="0"/>
              <a:t> snack from home.  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1" dirty="0"/>
              <a:t>No nuts </a:t>
            </a:r>
            <a:r>
              <a:rPr lang="en-US" sz="2800" dirty="0"/>
              <a:t>please, due to allergies.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Hand held food preferred.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Please label your child’s snack box and 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sz="2800" dirty="0"/>
              <a:t>    water bottle with their name.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We will leave food in the box so you </a:t>
            </a:r>
            <a:endParaRPr lang="cs-CZ" sz="2800" dirty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800" dirty="0" smtClean="0"/>
              <a:t>    can </a:t>
            </a:r>
            <a:r>
              <a:rPr lang="en-US" sz="2800" dirty="0"/>
              <a:t>see what is leftover.</a:t>
            </a:r>
          </a:p>
          <a:p>
            <a:pPr>
              <a:defRPr/>
            </a:pPr>
            <a:endParaRPr lang="en-GB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D4C954-F459-461F-B717-4EBD71F2C2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91147" y="1877405"/>
            <a:ext cx="4869160" cy="36518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F23F0E-AA7F-41C8-AA8E-8D2F82CF1D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79513" y="674694"/>
            <a:ext cx="4464496" cy="33483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F5B25C-8988-4199-A2BD-E56687D4A4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" b="13842"/>
          <a:stretch/>
        </p:blipFill>
        <p:spPr>
          <a:xfrm rot="5400000">
            <a:off x="5284246" y="3004787"/>
            <a:ext cx="4509118" cy="305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50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-756592" y="188640"/>
            <a:ext cx="8229600" cy="796925"/>
          </a:xfrm>
        </p:spPr>
        <p:txBody>
          <a:bodyPr/>
          <a:lstStyle/>
          <a:p>
            <a:r>
              <a:rPr lang="en-US" altLang="en-US" b="1">
                <a:solidFill>
                  <a:srgbClr val="7030A0"/>
                </a:solidFill>
              </a:rPr>
              <a:t/>
            </a:r>
            <a:br>
              <a:rPr lang="en-US" altLang="en-US" b="1">
                <a:solidFill>
                  <a:srgbClr val="7030A0"/>
                </a:solidFill>
              </a:rPr>
            </a:br>
            <a:r>
              <a:rPr lang="en-GB" altLang="en-US" b="1">
                <a:solidFill>
                  <a:srgbClr val="7030A0"/>
                </a:solidFill>
              </a:rPr>
              <a:t>Lunch 1</a:t>
            </a:r>
            <a:r>
              <a:rPr lang="cs-CZ" altLang="en-US" b="1">
                <a:solidFill>
                  <a:srgbClr val="7030A0"/>
                </a:solidFill>
              </a:rPr>
              <a:t>1</a:t>
            </a:r>
            <a:r>
              <a:rPr lang="en-GB" altLang="en-US" b="1">
                <a:solidFill>
                  <a:srgbClr val="7030A0"/>
                </a:solidFill>
              </a:rPr>
              <a:t>.40 – 12.20</a:t>
            </a:r>
          </a:p>
        </p:txBody>
      </p:sp>
      <p:sp>
        <p:nvSpPr>
          <p:cNvPr id="20483" name="Title 1"/>
          <p:cNvSpPr txBox="1">
            <a:spLocks/>
          </p:cNvSpPr>
          <p:nvPr/>
        </p:nvSpPr>
        <p:spPr bwMode="auto">
          <a:xfrm>
            <a:off x="323850" y="1484313"/>
            <a:ext cx="6552406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altLang="en-US" sz="2800" b="1"/>
              <a:t/>
            </a:r>
            <a:br>
              <a:rPr lang="en-US" altLang="en-US" sz="2800" b="1"/>
            </a:br>
            <a:r>
              <a:rPr lang="en-US" altLang="en-US" sz="2400">
                <a:latin typeface="Arial"/>
                <a:cs typeface="Arial"/>
              </a:rPr>
              <a:t>The children are given soup, a main course and a dessert. On Friday they usually get a cold starter. </a:t>
            </a:r>
            <a:endParaRPr lang="en-US" altLang="en-US" sz="2400"/>
          </a:p>
          <a:p>
            <a:pPr eaLnBrk="0" hangingPunct="0">
              <a:lnSpc>
                <a:spcPct val="90000"/>
              </a:lnSpc>
            </a:pPr>
            <a:endParaRPr lang="en-US" altLang="en-US" sz="2400"/>
          </a:p>
          <a:p>
            <a:pPr eaLnBrk="0" hangingPunct="0">
              <a:lnSpc>
                <a:spcPct val="90000"/>
              </a:lnSpc>
            </a:pPr>
            <a:r>
              <a:rPr lang="en-US" altLang="en-US" sz="2400"/>
              <a:t>Children are encouraged to try different foods.</a:t>
            </a:r>
          </a:p>
          <a:p>
            <a:pPr eaLnBrk="0" hangingPunct="0">
              <a:lnSpc>
                <a:spcPct val="90000"/>
              </a:lnSpc>
            </a:pPr>
            <a:endParaRPr lang="en-US" altLang="en-US" sz="2400"/>
          </a:p>
          <a:p>
            <a:pPr eaLnBrk="0" hangingPunct="0">
              <a:lnSpc>
                <a:spcPct val="90000"/>
              </a:lnSpc>
            </a:pPr>
            <a:r>
              <a:rPr lang="en-US" altLang="en-US" sz="2400"/>
              <a:t>Lunches will be ordered on the VLE. You must tell us either lunch from school OR lunch from home.</a:t>
            </a:r>
          </a:p>
          <a:p>
            <a:pPr eaLnBrk="0" hangingPunct="0">
              <a:lnSpc>
                <a:spcPct val="90000"/>
              </a:lnSpc>
            </a:pPr>
            <a:endParaRPr lang="en-US" altLang="en-US" sz="2400"/>
          </a:p>
          <a:p>
            <a:pPr eaLnBrk="0" hangingPunct="0">
              <a:lnSpc>
                <a:spcPct val="90000"/>
              </a:lnSpc>
            </a:pPr>
            <a:r>
              <a:rPr lang="en-US" altLang="en-US" sz="2400">
                <a:latin typeface="Arial"/>
                <a:cs typeface="Arial"/>
              </a:rPr>
              <a:t>Please inform the teacher or Andera if your child has any allergies.</a:t>
            </a:r>
          </a:p>
          <a:p>
            <a:pPr eaLnBrk="0" hangingPunct="0">
              <a:lnSpc>
                <a:spcPct val="90000"/>
              </a:lnSpc>
            </a:pPr>
            <a:endParaRPr lang="en-US" altLang="en-US" sz="2400"/>
          </a:p>
          <a:p>
            <a:pPr algn="ctr" eaLnBrk="0" hangingPunct="0"/>
            <a:r>
              <a:rPr lang="en-GB" altLang="en-US" sz="2800"/>
              <a:t/>
            </a:r>
            <a:br>
              <a:rPr lang="en-GB" altLang="en-US" sz="2800"/>
            </a:br>
            <a:endParaRPr lang="en-GB" altLang="en-US" sz="28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95288" y="125413"/>
            <a:ext cx="8229600" cy="1143000"/>
          </a:xfrm>
        </p:spPr>
        <p:txBody>
          <a:bodyPr/>
          <a:lstStyle/>
          <a:p>
            <a:r>
              <a:rPr lang="en-GB" altLang="en-US" b="1" dirty="0">
                <a:solidFill>
                  <a:srgbClr val="FFC000"/>
                </a:solidFill>
              </a:rPr>
              <a:t>End of the day </a:t>
            </a:r>
            <a:r>
              <a:rPr lang="en-GB" altLang="en-US" b="1" dirty="0" smtClean="0">
                <a:solidFill>
                  <a:srgbClr val="FFC000"/>
                </a:solidFill>
              </a:rPr>
              <a:t>3.00 </a:t>
            </a:r>
            <a:r>
              <a:rPr lang="en-GB" altLang="en-US" b="1" dirty="0">
                <a:solidFill>
                  <a:srgbClr val="FFC000"/>
                </a:solidFill>
              </a:rPr>
              <a:t>– </a:t>
            </a:r>
            <a:r>
              <a:rPr lang="en-GB" altLang="en-US" b="1" dirty="0" smtClean="0">
                <a:solidFill>
                  <a:srgbClr val="FFC000"/>
                </a:solidFill>
              </a:rPr>
              <a:t>3.15pm</a:t>
            </a:r>
            <a:endParaRPr lang="en-GB" altLang="en-US" b="1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950" y="1268413"/>
            <a:ext cx="6985000" cy="50229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800" dirty="0"/>
              <a:t>The children are given a drink and a </a:t>
            </a:r>
            <a:r>
              <a:rPr lang="en-US" sz="2800" dirty="0">
                <a:solidFill>
                  <a:srgbClr val="FF0000"/>
                </a:solidFill>
              </a:rPr>
              <a:t>small</a:t>
            </a:r>
            <a:r>
              <a:rPr lang="en-US" sz="2800" dirty="0"/>
              <a:t> snack at the end of the day. </a:t>
            </a:r>
          </a:p>
          <a:p>
            <a:pPr>
              <a:lnSpc>
                <a:spcPct val="90000"/>
              </a:lnSpc>
              <a:defRPr/>
            </a:pPr>
            <a:endParaRPr lang="en-US" sz="2800" dirty="0"/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800" dirty="0"/>
              <a:t>If another adult is collecting your child please inform the </a:t>
            </a:r>
            <a:r>
              <a:rPr lang="en-US" sz="2800" dirty="0" smtClean="0"/>
              <a:t>teacher or the administrator </a:t>
            </a:r>
            <a:r>
              <a:rPr lang="en-US" sz="2800" dirty="0"/>
              <a:t>and provide a photocopy of their ID.</a:t>
            </a:r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2800" dirty="0"/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800" dirty="0"/>
              <a:t>Please make a moment to say goodbye to the teacher </a:t>
            </a:r>
            <a:r>
              <a:rPr lang="cs-CZ" sz="2800" dirty="0"/>
              <a:t>and</a:t>
            </a:r>
            <a:r>
              <a:rPr lang="en-US" sz="2800" dirty="0"/>
              <a:t> assistant</a:t>
            </a:r>
            <a:r>
              <a:rPr lang="cs-CZ" sz="2800" dirty="0"/>
              <a:t>s</a:t>
            </a:r>
            <a:r>
              <a:rPr lang="en-US" sz="2800" dirty="0"/>
              <a:t> and we encourage children to do so too.</a:t>
            </a:r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2800" dirty="0"/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6EA55-19A4-4F86-ACC3-54E1C5491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7030A0"/>
                </a:solidFill>
              </a:rPr>
              <a:t>Cloakroom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94A38D-541E-444F-A03F-C92C1C2D9D7C}"/>
              </a:ext>
            </a:extLst>
          </p:cNvPr>
          <p:cNvSpPr txBox="1"/>
          <p:nvPr/>
        </p:nvSpPr>
        <p:spPr>
          <a:xfrm>
            <a:off x="611560" y="1628800"/>
            <a:ext cx="59766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All items need to be labelled please.</a:t>
            </a:r>
          </a:p>
          <a:p>
            <a:endParaRPr lang="en-GB" sz="2400"/>
          </a:p>
          <a:p>
            <a:r>
              <a:rPr lang="en-GB" sz="2400"/>
              <a:t>Developing independence is part of our education.</a:t>
            </a:r>
          </a:p>
          <a:p>
            <a:endParaRPr lang="en-GB" sz="2400"/>
          </a:p>
          <a:p>
            <a:r>
              <a:rPr lang="en-GB" sz="2400"/>
              <a:t>As is keeping their belongings tidy – coat, shoes etc.</a:t>
            </a:r>
          </a:p>
          <a:p>
            <a:endParaRPr lang="en-GB" sz="2400"/>
          </a:p>
          <a:p>
            <a:r>
              <a:rPr lang="en-GB" sz="2400"/>
              <a:t>Waterproof clothes, appropriate for all weather.</a:t>
            </a:r>
          </a:p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180703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rgbClr val="FFC000"/>
                </a:solidFill>
              </a:rPr>
              <a:t>Weekly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7067128" cy="4525963"/>
          </a:xfrm>
        </p:spPr>
        <p:txBody>
          <a:bodyPr/>
          <a:lstStyle/>
          <a:p>
            <a:r>
              <a:rPr lang="en-GB" sz="2800"/>
              <a:t>Pre-Nursery will have P.E., Music, library and assembly</a:t>
            </a:r>
          </a:p>
          <a:p>
            <a:pPr marL="0" indent="0">
              <a:buNone/>
            </a:pPr>
            <a:endParaRPr lang="en-GB" sz="2800"/>
          </a:p>
          <a:p>
            <a:r>
              <a:rPr lang="en-GB" sz="2800"/>
              <a:t>Timetable will be emailed to parents</a:t>
            </a:r>
          </a:p>
          <a:p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3975625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46075" y="0"/>
            <a:ext cx="8229600" cy="1143000"/>
          </a:xfrm>
        </p:spPr>
        <p:txBody>
          <a:bodyPr/>
          <a:lstStyle/>
          <a:p>
            <a:r>
              <a:rPr lang="en-US" altLang="en-US" b="1">
                <a:solidFill>
                  <a:schemeClr val="tx1"/>
                </a:solidFill>
              </a:rPr>
              <a:t>Our staff</a:t>
            </a:r>
            <a:endParaRPr lang="en-GB" altLang="en-US" b="1">
              <a:solidFill>
                <a:schemeClr val="tx1"/>
              </a:solidFill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54658" y="692696"/>
            <a:ext cx="7273056" cy="50292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800" b="1" err="1"/>
              <a:t>Mr</a:t>
            </a:r>
            <a:r>
              <a:rPr lang="en-US" sz="2800" b="1"/>
              <a:t> Alex Harrison</a:t>
            </a:r>
          </a:p>
          <a:p>
            <a:pPr marL="0" indent="0">
              <a:buFontTx/>
              <a:buNone/>
              <a:defRPr/>
            </a:pPr>
            <a:r>
              <a:rPr lang="en-US" sz="2800" i="1"/>
              <a:t>Deputy Head Kamyk Campus (Early Years)</a:t>
            </a:r>
          </a:p>
          <a:p>
            <a:pPr>
              <a:defRPr/>
            </a:pPr>
            <a:r>
              <a:rPr lang="en-US" sz="2800"/>
              <a:t>Responsible for the overall management of the Early Years</a:t>
            </a:r>
          </a:p>
          <a:p>
            <a:pPr>
              <a:defRPr/>
            </a:pPr>
            <a:r>
              <a:rPr lang="en-US" sz="2800"/>
              <a:t>Involved throughout Primary school.</a:t>
            </a:r>
          </a:p>
          <a:p>
            <a:pPr marL="0" indent="0">
              <a:buNone/>
              <a:defRPr/>
            </a:pPr>
            <a:endParaRPr lang="en-US" sz="2800"/>
          </a:p>
          <a:p>
            <a:pPr>
              <a:defRPr/>
            </a:pPr>
            <a:endParaRPr lang="en-US" sz="2800"/>
          </a:p>
          <a:p>
            <a:pPr marL="0" indent="0">
              <a:buNone/>
              <a:defRPr/>
            </a:pPr>
            <a:r>
              <a:rPr lang="en-US" sz="2800" b="1" err="1"/>
              <a:t>Ms</a:t>
            </a:r>
            <a:r>
              <a:rPr lang="en-US" sz="2800" b="1"/>
              <a:t> </a:t>
            </a:r>
            <a:r>
              <a:rPr lang="en-US" sz="2800" b="1" err="1"/>
              <a:t>Eliška</a:t>
            </a:r>
            <a:r>
              <a:rPr lang="en-US" sz="2800" b="1"/>
              <a:t> </a:t>
            </a:r>
            <a:r>
              <a:rPr lang="en-US" sz="2800" b="1" err="1"/>
              <a:t>Strnadová</a:t>
            </a:r>
          </a:p>
          <a:p>
            <a:pPr marL="0" indent="0">
              <a:buNone/>
              <a:defRPr/>
            </a:pPr>
            <a:r>
              <a:rPr lang="en-US" sz="2800" i="1"/>
              <a:t>Pre-Nursery Teacher</a:t>
            </a:r>
          </a:p>
          <a:p>
            <a:pPr marL="0" indent="0">
              <a:buNone/>
              <a:defRPr/>
            </a:pPr>
            <a:r>
              <a:rPr lang="en-US" sz="2800" i="1"/>
              <a:t>Early Years Coordinator</a:t>
            </a:r>
          </a:p>
          <a:p>
            <a:pPr>
              <a:defRPr/>
            </a:pPr>
            <a:r>
              <a:rPr lang="en-US" sz="2800"/>
              <a:t>Responsible for the day to day running of the Early Years</a:t>
            </a:r>
          </a:p>
          <a:p>
            <a:pPr>
              <a:defRPr/>
            </a:pPr>
            <a:endParaRPr lang="en-US" sz="2800"/>
          </a:p>
          <a:p>
            <a:pPr>
              <a:defRPr/>
            </a:pPr>
            <a:endParaRPr lang="en-US" sz="2800"/>
          </a:p>
          <a:p>
            <a:pPr marL="0" indent="0">
              <a:buFontTx/>
              <a:buNone/>
              <a:defRPr/>
            </a:pPr>
            <a:endParaRPr lang="en-US" sz="2800"/>
          </a:p>
          <a:p>
            <a:pPr marL="0" indent="0">
              <a:buFontTx/>
              <a:buNone/>
              <a:defRPr/>
            </a:pPr>
            <a:endParaRPr lang="en-US" sz="2800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GB"/>
          </a:p>
        </p:txBody>
      </p:sp>
      <p:pic>
        <p:nvPicPr>
          <p:cNvPr id="3077" name="Picture 5" descr="D:\Dropbox\My Docs\Jobs\e-Portfolio\Pics Me\Alex Harris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1604"/>
            <a:ext cx="1728192" cy="260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liÅ¡ka S.">
            <a:extLst>
              <a:ext uri="{FF2B5EF4-FFF2-40B4-BE49-F238E27FC236}">
                <a16:creationId xmlns:a16="http://schemas.microsoft.com/office/drawing/2014/main" id="{B6DBB709-4B34-445C-9B29-26ABBCE3A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84984"/>
            <a:ext cx="20955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1763713" y="758825"/>
            <a:ext cx="4464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 sz="4000"/>
          </a:p>
        </p:txBody>
      </p:sp>
      <p:sp>
        <p:nvSpPr>
          <p:cNvPr id="235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>
                <a:solidFill>
                  <a:srgbClr val="7030A0"/>
                </a:solidFill>
              </a:rPr>
              <a:t>Things to Remember</a:t>
            </a:r>
          </a:p>
        </p:txBody>
      </p:sp>
      <p:sp>
        <p:nvSpPr>
          <p:cNvPr id="23556" name="Rectangle 5"/>
          <p:cNvSpPr txBox="1">
            <a:spLocks noChangeArrowheads="1"/>
          </p:cNvSpPr>
          <p:nvPr/>
        </p:nvSpPr>
        <p:spPr bwMode="auto">
          <a:xfrm>
            <a:off x="457200" y="1371600"/>
            <a:ext cx="7210425" cy="4505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spcBef>
                <a:spcPct val="20000"/>
              </a:spcBef>
            </a:pPr>
            <a:endParaRPr lang="en-US" altLang="en-US" sz="2400"/>
          </a:p>
          <a:p>
            <a:pPr eaLnBrk="0" hangingPunct="0">
              <a:spcBef>
                <a:spcPct val="20000"/>
              </a:spcBef>
            </a:pPr>
            <a:endParaRPr lang="en-US" altLang="en-US" sz="2400">
              <a:highlight>
                <a:srgbClr val="FFFF00"/>
              </a:highlight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n-US" sz="2400"/>
              <a:t>Worries or concerns: please speak to us!</a:t>
            </a:r>
          </a:p>
          <a:p>
            <a:pPr eaLnBrk="0" hangingPunct="0">
              <a:spcBef>
                <a:spcPct val="20000"/>
              </a:spcBef>
            </a:pPr>
            <a:endParaRPr lang="en-US" altLang="en-US" sz="2400"/>
          </a:p>
          <a:p>
            <a:pPr eaLnBrk="0" hangingPunct="0">
              <a:spcBef>
                <a:spcPct val="20000"/>
              </a:spcBef>
            </a:pPr>
            <a:r>
              <a:rPr lang="en-US" altLang="en-US" sz="2400"/>
              <a:t>We have lots of toys in school so we ask you to please leave them at home.</a:t>
            </a:r>
          </a:p>
          <a:p>
            <a:pPr eaLnBrk="0" hangingPunct="0">
              <a:spcBef>
                <a:spcPct val="20000"/>
              </a:spcBef>
            </a:pPr>
            <a:endParaRPr lang="en-US" altLang="en-US" sz="2400"/>
          </a:p>
          <a:p>
            <a:pPr eaLnBrk="0" hangingPunct="0">
              <a:spcBef>
                <a:spcPct val="20000"/>
              </a:spcBef>
            </a:pPr>
            <a:r>
              <a:rPr lang="en-US" altLang="en-US" sz="2400"/>
              <a:t>Please check the newsletter every week.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>
                <a:solidFill>
                  <a:srgbClr val="FFC000"/>
                </a:solidFill>
              </a:rPr>
              <a:t>SeeSaw</a:t>
            </a:r>
            <a:endParaRPr lang="en-GB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1"/>
            <a:ext cx="8003232" cy="2880320"/>
          </a:xfrm>
        </p:spPr>
        <p:txBody>
          <a:bodyPr/>
          <a:lstStyle/>
          <a:p>
            <a:r>
              <a:rPr lang="en-GB" sz="2800"/>
              <a:t>This is a way for sharing information including photos and videos about what your child has been doing in school.</a:t>
            </a:r>
          </a:p>
          <a:p>
            <a:endParaRPr lang="en-GB" sz="2800"/>
          </a:p>
          <a:p>
            <a:r>
              <a:rPr lang="en-GB" sz="2800"/>
              <a:t>You will soon receive a login to use this at home.</a:t>
            </a:r>
          </a:p>
          <a:p>
            <a:endParaRPr lang="en-GB" sz="2800"/>
          </a:p>
          <a:p>
            <a:r>
              <a:rPr lang="en-GB" sz="2800"/>
              <a:t>Please look at it with your child and </a:t>
            </a:r>
          </a:p>
          <a:p>
            <a:pPr marL="0" indent="0">
              <a:buNone/>
            </a:pPr>
            <a:r>
              <a:rPr lang="en-GB"/>
              <a:t>   feel free to add to it too.</a:t>
            </a:r>
          </a:p>
          <a:p>
            <a:pPr marL="0" indent="0">
              <a:buNone/>
            </a:pP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2436817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FFC000"/>
                </a:solidFill>
              </a:rPr>
              <a:t>Our Staff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59832" y="1518112"/>
            <a:ext cx="5832648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3200" dirty="0">
                <a:latin typeface="Arial"/>
                <a:cs typeface="Arial"/>
              </a:rPr>
              <a:t>Miss Andrea </a:t>
            </a:r>
            <a:r>
              <a:rPr lang="en-GB" sz="3200" dirty="0" smtClean="0">
                <a:latin typeface="Arial"/>
                <a:cs typeface="Arial"/>
              </a:rPr>
              <a:t>Vermirovska</a:t>
            </a:r>
            <a:r>
              <a:rPr lang="en-GB" sz="3200" dirty="0">
                <a:latin typeface="Arial"/>
                <a:cs typeface="Arial"/>
              </a:rPr>
              <a:t>: </a:t>
            </a:r>
            <a:endParaRPr lang="en-GB" dirty="0"/>
          </a:p>
          <a:p>
            <a:r>
              <a:rPr lang="en-GB" sz="3200" dirty="0"/>
              <a:t>EY – Year 2 Administrator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43808" y="3554076"/>
            <a:ext cx="4176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Miss Eva </a:t>
            </a:r>
            <a:r>
              <a:rPr lang="en-GB" sz="3200" dirty="0" err="1" smtClean="0"/>
              <a:t>Roubikova</a:t>
            </a:r>
            <a:r>
              <a:rPr lang="en-GB" sz="3200" dirty="0"/>
              <a:t>:</a:t>
            </a:r>
            <a:r>
              <a:rPr lang="en-GB" sz="3200" dirty="0" smtClean="0"/>
              <a:t> </a:t>
            </a:r>
            <a:r>
              <a:rPr lang="en-GB" sz="3200" dirty="0"/>
              <a:t>catering, cleaning…</a:t>
            </a:r>
          </a:p>
        </p:txBody>
      </p:sp>
      <p:pic>
        <p:nvPicPr>
          <p:cNvPr id="1026" name="Picture 2" descr="W:\ac_kamyk\Teachers\Primary\Curriculum\Foundation Stage\Photos 2015-16\evi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21" r="20214" b="69930"/>
          <a:stretch/>
        </p:blipFill>
        <p:spPr bwMode="auto">
          <a:xfrm>
            <a:off x="778606" y="3256917"/>
            <a:ext cx="1705161" cy="182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694" y="1115609"/>
            <a:ext cx="1408978" cy="1882223"/>
          </a:xfrm>
        </p:spPr>
      </p:pic>
    </p:spTree>
    <p:extLst>
      <p:ext uri="{BB962C8B-B14F-4D97-AF65-F5344CB8AC3E}">
        <p14:creationId xmlns:p14="http://schemas.microsoft.com/office/powerpoint/2010/main" val="1077790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179388" y="404813"/>
            <a:ext cx="7200900" cy="590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en-US" sz="2400"/>
              <a:t>	</a:t>
            </a:r>
            <a:endParaRPr lang="cs-CZ" alt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9388" y="1268413"/>
            <a:ext cx="8785225" cy="48863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800" dirty="0"/>
              <a:t>M</a:t>
            </a:r>
            <a:r>
              <a:rPr lang="cs-CZ" sz="2800" dirty="0"/>
              <a:t>r</a:t>
            </a:r>
            <a:r>
              <a:rPr lang="en-US" sz="2800" dirty="0"/>
              <a:t>s Jana N</a:t>
            </a:r>
            <a:r>
              <a:rPr lang="cs-CZ" sz="2800" dirty="0" err="1"/>
              <a:t>ěmcová</a:t>
            </a:r>
            <a:r>
              <a:rPr lang="en-GB" sz="2800" dirty="0"/>
              <a:t>     	</a:t>
            </a:r>
            <a:r>
              <a:rPr lang="en-US" sz="2800" dirty="0"/>
              <a:t>	</a:t>
            </a:r>
            <a:r>
              <a:rPr lang="en-US" sz="2800" dirty="0" err="1"/>
              <a:t>Mrs</a:t>
            </a:r>
            <a:r>
              <a:rPr lang="en-US" sz="2800" dirty="0"/>
              <a:t> </a:t>
            </a:r>
            <a:r>
              <a:rPr lang="cs-CZ" sz="2800" dirty="0"/>
              <a:t>Mandy Renwick</a:t>
            </a:r>
            <a:endParaRPr lang="en-US" sz="2800" dirty="0"/>
          </a:p>
          <a:p>
            <a:pPr marL="0" indent="0">
              <a:buNone/>
              <a:defRPr/>
            </a:pPr>
            <a:r>
              <a:rPr lang="en-US" sz="2000" dirty="0"/>
              <a:t>(Monday and Tuesday)			(Wednesday, Thursday and Friday)</a:t>
            </a:r>
          </a:p>
          <a:p>
            <a:pPr marL="0" indent="0">
              <a:buFontTx/>
              <a:buNone/>
              <a:defRPr/>
            </a:pPr>
            <a:endParaRPr lang="en-US" sz="2000" dirty="0"/>
          </a:p>
          <a:p>
            <a:pPr marL="0" indent="0">
              <a:buFontTx/>
              <a:buNone/>
              <a:defRPr/>
            </a:pPr>
            <a:endParaRPr lang="en-US" sz="2800" dirty="0"/>
          </a:p>
          <a:p>
            <a:pPr marL="0" indent="0">
              <a:buFontTx/>
              <a:buNone/>
              <a:defRPr/>
            </a:pPr>
            <a:endParaRPr lang="en-US" sz="2800" dirty="0"/>
          </a:p>
          <a:p>
            <a:pPr marL="0" indent="0">
              <a:buFontTx/>
              <a:buNone/>
              <a:defRPr/>
            </a:pPr>
            <a:endParaRPr lang="en-US" sz="2800" dirty="0"/>
          </a:p>
          <a:p>
            <a:pPr marL="0" indent="0">
              <a:buNone/>
              <a:defRPr/>
            </a:pPr>
            <a:r>
              <a:rPr lang="cs-CZ" sz="2800" dirty="0"/>
              <a:t>	</a:t>
            </a:r>
            <a:r>
              <a:rPr lang="en-US" sz="2800" dirty="0" smtClean="0"/>
              <a:t>M</a:t>
            </a:r>
            <a:r>
              <a:rPr lang="cs-CZ" sz="2800" dirty="0"/>
              <a:t>r</a:t>
            </a:r>
            <a:r>
              <a:rPr lang="en-US" sz="2800" dirty="0"/>
              <a:t>s</a:t>
            </a:r>
            <a:r>
              <a:rPr lang="cs-CZ" sz="2800" dirty="0"/>
              <a:t> </a:t>
            </a:r>
            <a:r>
              <a:rPr lang="cs-CZ" dirty="0" err="1"/>
              <a:t>Katarzyna</a:t>
            </a:r>
            <a:r>
              <a:rPr lang="cs-CZ" dirty="0"/>
              <a:t> </a:t>
            </a:r>
            <a:r>
              <a:rPr lang="cs-CZ" dirty="0" err="1"/>
              <a:t>Książkiewicz</a:t>
            </a:r>
            <a:endParaRPr lang="en-US" dirty="0"/>
          </a:p>
          <a:p>
            <a:pPr marL="0" indent="0">
              <a:buNone/>
              <a:defRPr/>
            </a:pPr>
            <a:r>
              <a:rPr lang="en-US" sz="2800" dirty="0" smtClean="0"/>
              <a:t>         (</a:t>
            </a:r>
            <a:r>
              <a:rPr lang="en-US" sz="2800" dirty="0"/>
              <a:t>Monday to Friday)</a:t>
            </a:r>
            <a:endParaRPr lang="cs-CZ" sz="2800" dirty="0"/>
          </a:p>
          <a:p>
            <a:pPr marL="0" indent="0">
              <a:buNone/>
              <a:defRPr/>
            </a:pPr>
            <a:r>
              <a:rPr lang="en-US" sz="2000" dirty="0"/>
              <a:t>		</a:t>
            </a:r>
            <a:r>
              <a:rPr lang="en-US" sz="2800" dirty="0"/>
              <a:t>	</a:t>
            </a:r>
          </a:p>
          <a:p>
            <a:pPr marL="0" indent="0">
              <a:buFontTx/>
              <a:buNone/>
              <a:defRPr/>
            </a:pPr>
            <a:endParaRPr lang="en-US" sz="2800" dirty="0"/>
          </a:p>
          <a:p>
            <a:pPr marL="0" indent="0">
              <a:buFontTx/>
              <a:buNone/>
              <a:defRPr/>
            </a:pPr>
            <a:endParaRPr lang="en-US" dirty="0"/>
          </a:p>
          <a:p>
            <a:pPr>
              <a:defRPr/>
            </a:pPr>
            <a:endParaRPr lang="en-GB" dirty="0"/>
          </a:p>
        </p:txBody>
      </p:sp>
      <p:sp>
        <p:nvSpPr>
          <p:cNvPr id="5124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en-US" altLang="en-US" b="1">
                <a:solidFill>
                  <a:srgbClr val="7030A0"/>
                </a:solidFill>
              </a:rPr>
              <a:t>Teaching Assistants</a:t>
            </a:r>
            <a:endParaRPr lang="en-GB" altLang="en-US" b="1">
              <a:solidFill>
                <a:srgbClr val="7030A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152420"/>
            <a:ext cx="1522323" cy="16607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2195513"/>
            <a:ext cx="1565777" cy="1708120"/>
          </a:xfrm>
          <a:prstGeom prst="rect">
            <a:avLst/>
          </a:prstGeom>
        </p:spPr>
      </p:pic>
      <p:pic>
        <p:nvPicPr>
          <p:cNvPr id="2" name="Picture 2" descr="A person smiling for the camera&#10;&#10;Description generated with very high confidence">
            <a:extLst>
              <a:ext uri="{FF2B5EF4-FFF2-40B4-BE49-F238E27FC236}">
                <a16:creationId xmlns:a16="http://schemas.microsoft.com/office/drawing/2014/main" id="{3746FB3B-1CA4-48D3-B241-8CB95FD929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9231" y="4797409"/>
            <a:ext cx="1530017" cy="16663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38641B-1ED9-4FF0-A1B0-8BB5A86C29FA}"/>
              </a:ext>
            </a:extLst>
          </p:cNvPr>
          <p:cNvSpPr txBox="1"/>
          <p:nvPr/>
        </p:nvSpPr>
        <p:spPr>
          <a:xfrm>
            <a:off x="4042611" y="5690937"/>
            <a:ext cx="2003259" cy="2670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1844824"/>
            <a:ext cx="8229600" cy="462312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GB" altLang="en-US" sz="2800" b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Personal, Social and Emotional Development</a:t>
            </a:r>
          </a:p>
          <a:p>
            <a:pPr lvl="1">
              <a:lnSpc>
                <a:spcPct val="80000"/>
              </a:lnSpc>
            </a:pPr>
            <a:r>
              <a:rPr lang="en-GB" altLang="en-US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Self confidence and self awareness</a:t>
            </a:r>
          </a:p>
          <a:p>
            <a:pPr lvl="1">
              <a:lnSpc>
                <a:spcPct val="80000"/>
              </a:lnSpc>
            </a:pPr>
            <a:r>
              <a:rPr lang="en-GB" altLang="en-US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Managing feelings and behaviour</a:t>
            </a:r>
          </a:p>
          <a:p>
            <a:pPr lvl="1">
              <a:lnSpc>
                <a:spcPct val="80000"/>
              </a:lnSpc>
            </a:pPr>
            <a:r>
              <a:rPr lang="en-GB" altLang="en-US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Making relationships</a:t>
            </a:r>
          </a:p>
          <a:p>
            <a:pPr>
              <a:lnSpc>
                <a:spcPct val="80000"/>
              </a:lnSpc>
            </a:pPr>
            <a:r>
              <a:rPr lang="en-GB" altLang="en-US" sz="2800" b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Communication and Language</a:t>
            </a:r>
          </a:p>
          <a:p>
            <a:pPr lvl="1">
              <a:lnSpc>
                <a:spcPct val="80000"/>
              </a:lnSpc>
            </a:pPr>
            <a:r>
              <a:rPr lang="en-GB" altLang="en-US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Listening and attention</a:t>
            </a:r>
          </a:p>
          <a:p>
            <a:pPr lvl="1">
              <a:lnSpc>
                <a:spcPct val="80000"/>
              </a:lnSpc>
            </a:pPr>
            <a:r>
              <a:rPr lang="en-GB" altLang="en-US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Understanding</a:t>
            </a:r>
          </a:p>
          <a:p>
            <a:pPr lvl="1">
              <a:lnSpc>
                <a:spcPct val="80000"/>
              </a:lnSpc>
            </a:pPr>
            <a:r>
              <a:rPr lang="en-GB" altLang="en-US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Speaking</a:t>
            </a:r>
          </a:p>
          <a:p>
            <a:pPr>
              <a:lnSpc>
                <a:spcPct val="80000"/>
              </a:lnSpc>
            </a:pPr>
            <a:r>
              <a:rPr lang="en-GB" altLang="en-US" sz="2800" b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Physical Development</a:t>
            </a:r>
          </a:p>
          <a:p>
            <a:pPr lvl="1">
              <a:lnSpc>
                <a:spcPct val="80000"/>
              </a:lnSpc>
            </a:pPr>
            <a:r>
              <a:rPr lang="en-GB" altLang="en-US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Moving and Handling</a:t>
            </a:r>
          </a:p>
          <a:p>
            <a:pPr lvl="1">
              <a:lnSpc>
                <a:spcPct val="80000"/>
              </a:lnSpc>
            </a:pPr>
            <a:r>
              <a:rPr lang="en-GB" altLang="en-US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Health and self-care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48275" y="332656"/>
            <a:ext cx="8229600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>
                <a:solidFill>
                  <a:srgbClr val="FFC000"/>
                </a:solidFill>
                <a:latin typeface="Comic Sans MS" pitchFamily="66" charset="0"/>
              </a:rPr>
              <a:t>Our Curriculum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91F282-6C20-43A4-A141-428913951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172255"/>
            <a:ext cx="1938696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234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>
                <a:solidFill>
                  <a:srgbClr val="FFC000"/>
                </a:solidFill>
                <a:latin typeface="Comic Sans MS" pitchFamily="66" charset="0"/>
              </a:rPr>
              <a:t>Specific Areas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GB" altLang="en-US" sz="2400" b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Literacy</a:t>
            </a:r>
          </a:p>
          <a:p>
            <a:pPr lvl="1">
              <a:lnSpc>
                <a:spcPct val="80000"/>
              </a:lnSpc>
            </a:pPr>
            <a:r>
              <a:rPr lang="en-GB" altLang="en-US" sz="240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Reading</a:t>
            </a:r>
          </a:p>
          <a:p>
            <a:pPr lvl="1">
              <a:lnSpc>
                <a:spcPct val="80000"/>
              </a:lnSpc>
            </a:pPr>
            <a:r>
              <a:rPr lang="en-GB" altLang="en-US" sz="240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Writing</a:t>
            </a:r>
          </a:p>
          <a:p>
            <a:pPr>
              <a:lnSpc>
                <a:spcPct val="80000"/>
              </a:lnSpc>
            </a:pPr>
            <a:r>
              <a:rPr lang="en-GB" altLang="en-US" sz="2400" b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Mathematics</a:t>
            </a:r>
          </a:p>
          <a:p>
            <a:pPr lvl="1">
              <a:lnSpc>
                <a:spcPct val="80000"/>
              </a:lnSpc>
            </a:pPr>
            <a:r>
              <a:rPr lang="en-GB" altLang="en-US" sz="240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Numbers</a:t>
            </a:r>
          </a:p>
          <a:p>
            <a:pPr lvl="1">
              <a:lnSpc>
                <a:spcPct val="80000"/>
              </a:lnSpc>
            </a:pPr>
            <a:r>
              <a:rPr lang="en-GB" altLang="en-US" sz="240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Shape, space and measures</a:t>
            </a:r>
          </a:p>
          <a:p>
            <a:pPr>
              <a:lnSpc>
                <a:spcPct val="80000"/>
              </a:lnSpc>
            </a:pPr>
            <a:r>
              <a:rPr lang="en-GB" altLang="en-US" sz="2400" b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Understanding the world</a:t>
            </a:r>
          </a:p>
          <a:p>
            <a:pPr lvl="1">
              <a:lnSpc>
                <a:spcPct val="80000"/>
              </a:lnSpc>
            </a:pPr>
            <a:r>
              <a:rPr lang="en-GB" altLang="en-US" sz="240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People and communities</a:t>
            </a:r>
          </a:p>
          <a:p>
            <a:pPr lvl="1">
              <a:lnSpc>
                <a:spcPct val="80000"/>
              </a:lnSpc>
            </a:pPr>
            <a:r>
              <a:rPr lang="en-GB" altLang="en-US" sz="240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The World</a:t>
            </a:r>
          </a:p>
          <a:p>
            <a:pPr lvl="1">
              <a:lnSpc>
                <a:spcPct val="80000"/>
              </a:lnSpc>
            </a:pPr>
            <a:r>
              <a:rPr lang="en-GB" altLang="en-US" sz="240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Technology</a:t>
            </a:r>
          </a:p>
          <a:p>
            <a:pPr>
              <a:lnSpc>
                <a:spcPct val="80000"/>
              </a:lnSpc>
            </a:pPr>
            <a:r>
              <a:rPr lang="en-GB" altLang="en-US" sz="2400" b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Expressive arts and design</a:t>
            </a:r>
          </a:p>
          <a:p>
            <a:pPr lvl="1">
              <a:lnSpc>
                <a:spcPct val="80000"/>
              </a:lnSpc>
            </a:pPr>
            <a:r>
              <a:rPr lang="en-GB" altLang="en-US" sz="240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Exploring and using media and materials</a:t>
            </a:r>
          </a:p>
          <a:p>
            <a:pPr lvl="1">
              <a:lnSpc>
                <a:spcPct val="80000"/>
              </a:lnSpc>
            </a:pPr>
            <a:r>
              <a:rPr lang="en-GB" altLang="en-US" sz="240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Being imaginative</a:t>
            </a:r>
          </a:p>
        </p:txBody>
      </p:sp>
    </p:spTree>
    <p:extLst>
      <p:ext uri="{BB962C8B-B14F-4D97-AF65-F5344CB8AC3E}">
        <p14:creationId xmlns:p14="http://schemas.microsoft.com/office/powerpoint/2010/main" val="1122064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759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619672" y="116632"/>
            <a:ext cx="54569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7030A0"/>
                </a:solidFill>
                <a:latin typeface="Comic Sans MS" pitchFamily="66" charset="0"/>
              </a:rPr>
              <a:t>Learning Through Play</a:t>
            </a:r>
          </a:p>
        </p:txBody>
      </p:sp>
      <p:sp>
        <p:nvSpPr>
          <p:cNvPr id="3" name="Rectangle 2"/>
          <p:cNvSpPr/>
          <p:nvPr/>
        </p:nvSpPr>
        <p:spPr>
          <a:xfrm>
            <a:off x="2627784" y="61284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tx2">
                    <a:lumMod val="75000"/>
                  </a:schemeClr>
                </a:solidFill>
              </a:rPr>
              <a:t>All areas of the EYFS are taught cross curriculum throughout the day</a:t>
            </a:r>
            <a:r>
              <a:rPr lang="en-GB" b="1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74519" y="692696"/>
            <a:ext cx="8765603" cy="160043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•   </a:t>
            </a:r>
            <a:r>
              <a:rPr lang="en-GB" sz="2000">
                <a:solidFill>
                  <a:schemeClr val="bg1"/>
                </a:solidFill>
              </a:rPr>
              <a:t>Through play children discover new things about the world they live 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bg1"/>
                </a:solidFill>
              </a:rPr>
              <a:t>Children need to be interested in what they are learning and enjoy what they are doing.</a:t>
            </a:r>
          </a:p>
          <a:p>
            <a:r>
              <a:rPr lang="en-GB" sz="2000">
                <a:solidFill>
                  <a:schemeClr val="bg1"/>
                </a:solidFill>
                <a:latin typeface="Arial"/>
                <a:cs typeface="Arial"/>
              </a:rPr>
              <a:t>•  They develop new skills and build new relationships.</a:t>
            </a:r>
          </a:p>
          <a:p>
            <a:endParaRPr lang="en-GB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7EE6BB-DAB7-435C-8ED5-9D301D4C4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427" y="1492915"/>
            <a:ext cx="1962695" cy="26169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2C1453-7CDD-4DD5-A9E1-C784D56D4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7789" y="2085518"/>
            <a:ext cx="2718387" cy="20387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CFE9E3-0E31-469C-A76B-C6A7A1F340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9711"/>
          <a:stretch/>
        </p:blipFill>
        <p:spPr>
          <a:xfrm>
            <a:off x="2051721" y="4579638"/>
            <a:ext cx="1944216" cy="2081320"/>
          </a:xfrm>
          <a:prstGeom prst="rect">
            <a:avLst/>
          </a:prstGeom>
        </p:spPr>
      </p:pic>
      <p:pic>
        <p:nvPicPr>
          <p:cNvPr id="13" name="Picture 12" descr="W:\ac_kamyk\Teachers\Primary\Curriculum\Foundation Stage\Photos 2017-2018\Tigers 2017-2018\week1\IMG_034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65104"/>
            <a:ext cx="3200639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W:\ac_kamyk\Teachers\Primary\Curriculum\Foundation Stage\Photos 2017-2018\Tigers 2017-2018\week 2 wb 4.9.2017\IMG_058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16074"/>
            <a:ext cx="2952328" cy="2249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9229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/>
          </p:cNvSpPr>
          <p:nvPr/>
        </p:nvSpPr>
        <p:spPr bwMode="auto">
          <a:xfrm>
            <a:off x="684213" y="188913"/>
            <a:ext cx="68707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GB" altLang="en-US" sz="4000" b="1">
                <a:solidFill>
                  <a:srgbClr val="FFC000"/>
                </a:solidFill>
              </a:rPr>
              <a:t>Plan of The Day</a:t>
            </a:r>
          </a:p>
        </p:txBody>
      </p:sp>
      <p:sp>
        <p:nvSpPr>
          <p:cNvPr id="8195" name="Content Placeholder 2"/>
          <p:cNvSpPr>
            <a:spLocks/>
          </p:cNvSpPr>
          <p:nvPr/>
        </p:nvSpPr>
        <p:spPr bwMode="auto">
          <a:xfrm>
            <a:off x="131763" y="889000"/>
            <a:ext cx="8832850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altLang="en-US" sz="2400" dirty="0">
                <a:latin typeface="Arial"/>
                <a:cs typeface="Arial"/>
              </a:rPr>
              <a:t>8.15am – </a:t>
            </a:r>
            <a:r>
              <a:rPr lang="en-GB" altLang="en-US" sz="2400" dirty="0" smtClean="0">
                <a:latin typeface="Arial"/>
                <a:cs typeface="Arial"/>
              </a:rPr>
              <a:t>9.15am</a:t>
            </a:r>
            <a:r>
              <a:rPr lang="en-GB" altLang="en-US" sz="2400" dirty="0">
                <a:latin typeface="Arial"/>
                <a:cs typeface="Arial"/>
              </a:rPr>
              <a:t>: staggered start + independent activities, communication time. This is often called ‘</a:t>
            </a:r>
            <a:r>
              <a:rPr lang="en-GB" altLang="en-US" sz="2400" dirty="0" err="1">
                <a:latin typeface="Arial"/>
                <a:cs typeface="Arial"/>
              </a:rPr>
              <a:t>freeflow</a:t>
            </a:r>
            <a:r>
              <a:rPr lang="en-GB" altLang="en-US" sz="2400" dirty="0" smtClean="0">
                <a:latin typeface="Arial"/>
                <a:cs typeface="Arial"/>
              </a:rPr>
              <a:t>’.</a:t>
            </a:r>
            <a:endParaRPr lang="en-GB" alt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altLang="en-US" sz="2400" dirty="0"/>
              <a:t>9.15am – 	9.30am: tidy up and circle time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altLang="en-US" sz="2400" dirty="0"/>
              <a:t>9.30am –  </a:t>
            </a:r>
            <a:r>
              <a:rPr lang="en-GB" altLang="en-US" sz="2400" dirty="0" smtClean="0"/>
              <a:t>10.30am </a:t>
            </a:r>
            <a:r>
              <a:rPr lang="en-GB" altLang="en-US" sz="2400" dirty="0"/>
              <a:t>snack and outside </a:t>
            </a:r>
            <a:r>
              <a:rPr lang="en-GB" altLang="en-US" sz="2400" dirty="0" smtClean="0"/>
              <a:t>play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altLang="en-US" sz="2400" dirty="0" smtClean="0"/>
              <a:t>10.30am – 11.30am continuous provision and/or specific</a:t>
            </a:r>
          </a:p>
          <a:p>
            <a:pPr>
              <a:spcBef>
                <a:spcPct val="20000"/>
              </a:spcBef>
            </a:pPr>
            <a:r>
              <a:rPr lang="en-GB" altLang="en-US" sz="2400" dirty="0"/>
              <a:t> </a:t>
            </a:r>
            <a:r>
              <a:rPr lang="en-GB" altLang="en-US" sz="2400" dirty="0" smtClean="0"/>
              <a:t>                                     sessions (e.g. library)</a:t>
            </a:r>
            <a:endParaRPr lang="en-GB" alt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altLang="en-US" sz="2400" dirty="0" smtClean="0"/>
              <a:t>11.30am </a:t>
            </a:r>
            <a:r>
              <a:rPr lang="en-GB" altLang="en-US" sz="2400" dirty="0"/>
              <a:t>– </a:t>
            </a:r>
            <a:r>
              <a:rPr lang="en-GB" altLang="en-US" sz="2400" dirty="0" smtClean="0"/>
              <a:t>11.40am</a:t>
            </a:r>
            <a:r>
              <a:rPr lang="en-GB" altLang="en-US" sz="2400" dirty="0"/>
              <a:t>: preparing for lunch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altLang="en-US" sz="2400" dirty="0">
                <a:latin typeface="Arial"/>
                <a:cs typeface="Arial"/>
              </a:rPr>
              <a:t>11.40am – 12.20am: lunchtime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altLang="en-US" sz="2400" dirty="0">
                <a:latin typeface="Arial"/>
                <a:cs typeface="Arial"/>
              </a:rPr>
              <a:t>12.20am – 2.30pm: nap </a:t>
            </a:r>
            <a:r>
              <a:rPr lang="en-GB" altLang="en-US" sz="2400" dirty="0" smtClean="0">
                <a:latin typeface="Arial"/>
                <a:cs typeface="Arial"/>
              </a:rPr>
              <a:t>time or continuous </a:t>
            </a:r>
          </a:p>
          <a:p>
            <a:pPr>
              <a:spcBef>
                <a:spcPct val="20000"/>
              </a:spcBef>
            </a:pPr>
            <a:r>
              <a:rPr lang="en-GB" altLang="en-US" sz="2400" dirty="0">
                <a:latin typeface="Arial"/>
                <a:cs typeface="Arial"/>
              </a:rPr>
              <a:t> </a:t>
            </a:r>
            <a:r>
              <a:rPr lang="en-GB" altLang="en-US" sz="2400" dirty="0" smtClean="0">
                <a:latin typeface="Arial"/>
                <a:cs typeface="Arial"/>
              </a:rPr>
              <a:t>                                    provision</a:t>
            </a:r>
            <a:endParaRPr lang="en-GB" altLang="en-US" sz="2400" dirty="0">
              <a:latin typeface="Arial"/>
              <a:cs typeface="Arial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altLang="en-US" sz="2400" dirty="0">
                <a:latin typeface="Arial"/>
                <a:cs typeface="Arial"/>
              </a:rPr>
              <a:t>2.40pm – 3.00pm: snack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altLang="en-US" sz="2400" dirty="0">
                <a:latin typeface="Arial"/>
                <a:cs typeface="Arial"/>
              </a:rPr>
              <a:t>3.00pm – 3.15pm staggered finish, communication </a:t>
            </a:r>
            <a:endParaRPr lang="en-GB" altLang="en-US" sz="2400" dirty="0"/>
          </a:p>
          <a:p>
            <a:pPr>
              <a:spcBef>
                <a:spcPct val="20000"/>
              </a:spcBef>
            </a:pPr>
            <a:r>
              <a:rPr lang="en-GB" altLang="en-US" sz="2400" dirty="0"/>
              <a:t>			 </a:t>
            </a:r>
            <a:r>
              <a:rPr lang="en-GB" altLang="en-US" sz="2400" dirty="0" smtClean="0"/>
              <a:t>time</a:t>
            </a:r>
            <a:endParaRPr lang="en-GB" alt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84213" y="115888"/>
            <a:ext cx="68707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altLang="en-US" sz="4400" b="1">
                <a:solidFill>
                  <a:srgbClr val="7030A0"/>
                </a:solidFill>
              </a:rPr>
              <a:t>Drop Off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52388" y="1125538"/>
            <a:ext cx="6895876" cy="547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altLang="en-US" sz="2800"/>
              <a:t>The children arrive at school any time from 08.15 am until 08.45 am.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endParaRPr lang="en-US" altLang="en-US" sz="2800"/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altLang="en-US" sz="2800"/>
              <a:t>This is also communication time. 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endParaRPr lang="en-US" altLang="en-US" sz="2800"/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altLang="en-US" sz="2800"/>
              <a:t>Parents are encouraged to bring their child into the classroom and say good morning to the teachers. You are welcome to settle them before saying goodbye.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endParaRPr lang="en-US" altLang="en-US" sz="2800"/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altLang="en-US" sz="2800"/>
              <a:t>Teachers encourage the children to choose an activity to complete with their friends.</a:t>
            </a:r>
            <a:endParaRPr lang="cs-CZ" altLang="en-US" sz="2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0E373CD0A1FE4A880F7E93663C7013" ma:contentTypeVersion="10" ma:contentTypeDescription="Create a new document." ma:contentTypeScope="" ma:versionID="6cf4e55bad252df540f3337066e54e7a">
  <xsd:schema xmlns:xsd="http://www.w3.org/2001/XMLSchema" xmlns:xs="http://www.w3.org/2001/XMLSchema" xmlns:p="http://schemas.microsoft.com/office/2006/metadata/properties" xmlns:ns2="cb52df72-cc15-423e-85f2-4a5278fc6749" xmlns:ns3="1612fed6-28ad-47c9-95d9-3f2f073cf462" targetNamespace="http://schemas.microsoft.com/office/2006/metadata/properties" ma:root="true" ma:fieldsID="4f9b25d003688de69ce2605376b95510" ns2:_="" ns3:_="">
    <xsd:import namespace="cb52df72-cc15-423e-85f2-4a5278fc6749"/>
    <xsd:import namespace="1612fed6-28ad-47c9-95d9-3f2f073cf4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EventHashCode" minOccurs="0"/>
                <xsd:element ref="ns2:MediaServiceGenerationTime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52df72-cc15-423e-85f2-4a5278fc67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12fed6-28ad-47c9-95d9-3f2f073cf46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AC057C-6617-4327-8059-E6E19F6998B0}">
  <ds:schemaRefs>
    <ds:schemaRef ds:uri="1612fed6-28ad-47c9-95d9-3f2f073cf462"/>
    <ds:schemaRef ds:uri="cb52df72-cc15-423e-85f2-4a5278fc674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A6DF22F-E0B1-4DCF-A540-7ABAA2C84D1B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12fed6-28ad-47c9-95d9-3f2f073cf462"/>
    <ds:schemaRef ds:uri="http://purl.org/dc/dcmitype/"/>
    <ds:schemaRef ds:uri="http://schemas.microsoft.com/office/infopath/2007/PartnerControls"/>
    <ds:schemaRef ds:uri="http://purl.org/dc/elements/1.1/"/>
    <ds:schemaRef ds:uri="cb52df72-cc15-423e-85f2-4a5278fc6749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B716EAA-B95F-4E85-AE93-784D578C09D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</TotalTime>
  <Words>734</Words>
  <Application>Microsoft Office PowerPoint</Application>
  <PresentationFormat>On-screen Show (4:3)</PresentationFormat>
  <Paragraphs>183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Comic Sans MS</vt:lpstr>
      <vt:lpstr>Times New Roman</vt:lpstr>
      <vt:lpstr>Wingdings</vt:lpstr>
      <vt:lpstr>Diseño predeterminado</vt:lpstr>
      <vt:lpstr>PowerPoint Presentation</vt:lpstr>
      <vt:lpstr>Our staff</vt:lpstr>
      <vt:lpstr>Our Staff</vt:lpstr>
      <vt:lpstr>Teaching Assistants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Snack </vt:lpstr>
      <vt:lpstr>PowerPoint Presentation</vt:lpstr>
      <vt:lpstr> Lunch 11.40 – 12.20</vt:lpstr>
      <vt:lpstr>End of the day 3.00 – 3.15pm</vt:lpstr>
      <vt:lpstr>Cloakroom</vt:lpstr>
      <vt:lpstr>Weekly Overview</vt:lpstr>
      <vt:lpstr>Things to Remember</vt:lpstr>
      <vt:lpstr>SeeSaw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Alex</dc:creator>
  <cp:lastModifiedBy>Paul Baker</cp:lastModifiedBy>
  <cp:revision>7</cp:revision>
  <dcterms:created xsi:type="dcterms:W3CDTF">2009-09-08T02:07:17Z</dcterms:created>
  <dcterms:modified xsi:type="dcterms:W3CDTF">2019-09-12T12:46:15Z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0x010100C80E373CD0A1FE4A880F7E93663C7013</vt:lpwstr>
  </property>
</Properties>
</file>