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8" r:id="rId5"/>
    <p:sldId id="275" r:id="rId6"/>
    <p:sldId id="286" r:id="rId7"/>
    <p:sldId id="287" r:id="rId8"/>
    <p:sldId id="257" r:id="rId9"/>
    <p:sldId id="284" r:id="rId10"/>
    <p:sldId id="283" r:id="rId11"/>
    <p:sldId id="285" r:id="rId12"/>
    <p:sldId id="262" r:id="rId13"/>
    <p:sldId id="256" r:id="rId14"/>
    <p:sldId id="259" r:id="rId15"/>
    <p:sldId id="266" r:id="rId16"/>
    <p:sldId id="265" r:id="rId17"/>
    <p:sldId id="267" r:id="rId18"/>
    <p:sldId id="279" r:id="rId19"/>
    <p:sldId id="277" r:id="rId20"/>
    <p:sldId id="280" r:id="rId21"/>
    <p:sldId id="294" r:id="rId22"/>
    <p:sldId id="292" r:id="rId23"/>
    <p:sldId id="274" r:id="rId24"/>
    <p:sldId id="288" r:id="rId25"/>
    <p:sldId id="295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Eichel" userId="S::lesley.eichel@pbis.cz::55d12fb7-fa22-4840-8a63-0e89ac3cac9d" providerId="AD" clId="Web-{C3B66E9F-6F27-4C35-BD6C-DBA441859FFF}"/>
    <pc:docChg chg="modSld">
      <pc:chgData name="Lesley Eichel" userId="S::lesley.eichel@pbis.cz::55d12fb7-fa22-4840-8a63-0e89ac3cac9d" providerId="AD" clId="Web-{C3B66E9F-6F27-4C35-BD6C-DBA441859FFF}" dt="2018-08-27T16:35:51.367" v="326" actId="20577"/>
      <pc:docMkLst>
        <pc:docMk/>
      </pc:docMkLst>
      <pc:sldChg chg="addSp delSp modSp">
        <pc:chgData name="Lesley Eichel" userId="S::lesley.eichel@pbis.cz::55d12fb7-fa22-4840-8a63-0e89ac3cac9d" providerId="AD" clId="Web-{C3B66E9F-6F27-4C35-BD6C-DBA441859FFF}" dt="2018-08-27T16:14:43.789" v="73" actId="14100"/>
        <pc:sldMkLst>
          <pc:docMk/>
          <pc:sldMk cId="0" sldId="257"/>
        </pc:sldMkLst>
        <pc:spChg chg="mod">
          <ac:chgData name="Lesley Eichel" userId="S::lesley.eichel@pbis.cz::55d12fb7-fa22-4840-8a63-0e89ac3cac9d" providerId="AD" clId="Web-{C3B66E9F-6F27-4C35-BD6C-DBA441859FFF}" dt="2018-08-27T16:14:29.492" v="72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Lesley Eichel" userId="S::lesley.eichel@pbis.cz::55d12fb7-fa22-4840-8a63-0e89ac3cac9d" providerId="AD" clId="Web-{C3B66E9F-6F27-4C35-BD6C-DBA441859FFF}" dt="2018-08-27T16:12:19.631" v="42" actId="1076"/>
          <ac:spMkLst>
            <pc:docMk/>
            <pc:sldMk cId="0" sldId="257"/>
            <ac:spMk id="5124" creationId="{00000000-0000-0000-0000-000000000000}"/>
          </ac:spMkLst>
        </pc:spChg>
        <pc:picChg chg="del">
          <ac:chgData name="Lesley Eichel" userId="S::lesley.eichel@pbis.cz::55d12fb7-fa22-4840-8a63-0e89ac3cac9d" providerId="AD" clId="Web-{C3B66E9F-6F27-4C35-BD6C-DBA441859FFF}" dt="2018-08-27T16:10:03.912" v="0"/>
          <ac:picMkLst>
            <pc:docMk/>
            <pc:sldMk cId="0" sldId="257"/>
            <ac:picMk id="2" creationId="{46E8B1E5-9AE7-461C-ADE8-CF75BCE7AFFF}"/>
          </ac:picMkLst>
        </pc:picChg>
        <pc:picChg chg="del">
          <ac:chgData name="Lesley Eichel" userId="S::lesley.eichel@pbis.cz::55d12fb7-fa22-4840-8a63-0e89ac3cac9d" providerId="AD" clId="Web-{C3B66E9F-6F27-4C35-BD6C-DBA441859FFF}" dt="2018-08-27T16:10:34.709" v="17"/>
          <ac:picMkLst>
            <pc:docMk/>
            <pc:sldMk cId="0" sldId="257"/>
            <ac:picMk id="3" creationId="{6DDF5418-95B7-407A-9C69-BC58D0BF76D2}"/>
          </ac:picMkLst>
        </pc:picChg>
        <pc:picChg chg="del">
          <ac:chgData name="Lesley Eichel" userId="S::lesley.eichel@pbis.cz::55d12fb7-fa22-4840-8a63-0e89ac3cac9d" providerId="AD" clId="Web-{C3B66E9F-6F27-4C35-BD6C-DBA441859FFF}" dt="2018-08-27T16:11:26.225" v="34"/>
          <ac:picMkLst>
            <pc:docMk/>
            <pc:sldMk cId="0" sldId="257"/>
            <ac:picMk id="5" creationId="{B263F966-C1CE-4901-A835-57B8A03EF39D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12:25.631" v="43" actId="14100"/>
          <ac:picMkLst>
            <pc:docMk/>
            <pc:sldMk cId="0" sldId="257"/>
            <ac:picMk id="6" creationId="{3DA663E4-AA98-467A-A931-9BDCB1D22704}"/>
          </ac:picMkLst>
        </pc:picChg>
        <pc:picChg chg="add mod">
          <ac:chgData name="Lesley Eichel" userId="S::lesley.eichel@pbis.cz::55d12fb7-fa22-4840-8a63-0e89ac3cac9d" providerId="AD" clId="Web-{C3B66E9F-6F27-4C35-BD6C-DBA441859FFF}" dt="2018-08-27T16:10:32.646" v="16" actId="1076"/>
          <ac:picMkLst>
            <pc:docMk/>
            <pc:sldMk cId="0" sldId="257"/>
            <ac:picMk id="7" creationId="{9D573AD6-E212-430E-98C2-7CA6FC210C9D}"/>
          </ac:picMkLst>
        </pc:picChg>
        <pc:picChg chg="add mod">
          <ac:chgData name="Lesley Eichel" userId="S::lesley.eichel@pbis.cz::55d12fb7-fa22-4840-8a63-0e89ac3cac9d" providerId="AD" clId="Web-{C3B66E9F-6F27-4C35-BD6C-DBA441859FFF}" dt="2018-08-27T16:14:43.789" v="73" actId="14100"/>
          <ac:picMkLst>
            <pc:docMk/>
            <pc:sldMk cId="0" sldId="257"/>
            <ac:picMk id="9" creationId="{BF433750-0927-49DB-9E69-E8B2F6B7297F}"/>
          </ac:picMkLst>
        </pc:picChg>
        <pc:picChg chg="add mod">
          <ac:chgData name="Lesley Eichel" userId="S::lesley.eichel@pbis.cz::55d12fb7-fa22-4840-8a63-0e89ac3cac9d" providerId="AD" clId="Web-{C3B66E9F-6F27-4C35-BD6C-DBA441859FFF}" dt="2018-08-27T16:13:34.835" v="65" actId="1076"/>
          <ac:picMkLst>
            <pc:docMk/>
            <pc:sldMk cId="0" sldId="257"/>
            <ac:picMk id="11" creationId="{579E7FB0-6EC9-4A4E-8EED-A976653E08F8}"/>
          </ac:picMkLst>
        </pc:picChg>
      </pc:sldChg>
      <pc:sldChg chg="modSp">
        <pc:chgData name="Lesley Eichel" userId="S::lesley.eichel@pbis.cz::55d12fb7-fa22-4840-8a63-0e89ac3cac9d" providerId="AD" clId="Web-{C3B66E9F-6F27-4C35-BD6C-DBA441859FFF}" dt="2018-08-27T16:27:22.502" v="252" actId="20577"/>
        <pc:sldMkLst>
          <pc:docMk/>
          <pc:sldMk cId="0" sldId="259"/>
        </pc:sldMkLst>
        <pc:spChg chg="mod">
          <ac:chgData name="Lesley Eichel" userId="S::lesley.eichel@pbis.cz::55d12fb7-fa22-4840-8a63-0e89ac3cac9d" providerId="AD" clId="Web-{C3B66E9F-6F27-4C35-BD6C-DBA441859FFF}" dt="2018-08-27T16:27:22.502" v="252" actId="20577"/>
          <ac:spMkLst>
            <pc:docMk/>
            <pc:sldMk cId="0" sldId="259"/>
            <ac:spMk id="6146" creationId="{00000000-0000-0000-0000-000000000000}"/>
          </ac:spMkLst>
        </pc:spChg>
        <pc:picChg chg="mod">
          <ac:chgData name="Lesley Eichel" userId="S::lesley.eichel@pbis.cz::55d12fb7-fa22-4840-8a63-0e89ac3cac9d" providerId="AD" clId="Web-{C3B66E9F-6F27-4C35-BD6C-DBA441859FFF}" dt="2018-08-27T16:25:41.141" v="220" actId="1076"/>
          <ac:picMkLst>
            <pc:docMk/>
            <pc:sldMk cId="0" sldId="259"/>
            <ac:picMk id="5" creationId="{00000000-0000-0000-0000-000000000000}"/>
          </ac:picMkLst>
        </pc:picChg>
      </pc:sldChg>
      <pc:sldChg chg="modSp">
        <pc:chgData name="Lesley Eichel" userId="S::lesley.eichel@pbis.cz::55d12fb7-fa22-4840-8a63-0e89ac3cac9d" providerId="AD" clId="Web-{C3B66E9F-6F27-4C35-BD6C-DBA441859FFF}" dt="2018-08-27T16:22:04.654" v="210" actId="20577"/>
        <pc:sldMkLst>
          <pc:docMk/>
          <pc:sldMk cId="0" sldId="262"/>
        </pc:sldMkLst>
        <pc:spChg chg="mod">
          <ac:chgData name="Lesley Eichel" userId="S::lesley.eichel@pbis.cz::55d12fb7-fa22-4840-8a63-0e89ac3cac9d" providerId="AD" clId="Web-{C3B66E9F-6F27-4C35-BD6C-DBA441859FFF}" dt="2018-08-27T16:22:04.654" v="210" actId="20577"/>
          <ac:spMkLst>
            <pc:docMk/>
            <pc:sldMk cId="0" sldId="262"/>
            <ac:spMk id="8195" creationId="{00000000-0000-0000-0000-000000000000}"/>
          </ac:spMkLst>
        </pc:spChg>
      </pc:sldChg>
      <pc:sldChg chg="addSp delSp modSp">
        <pc:chgData name="Lesley Eichel" userId="S::lesley.eichel@pbis.cz::55d12fb7-fa22-4840-8a63-0e89ac3cac9d" providerId="AD" clId="Web-{C3B66E9F-6F27-4C35-BD6C-DBA441859FFF}" dt="2018-08-27T16:32:02.536" v="291" actId="1076"/>
        <pc:sldMkLst>
          <pc:docMk/>
          <pc:sldMk cId="0" sldId="265"/>
        </pc:sldMkLst>
        <pc:spChg chg="add del mod">
          <ac:chgData name="Lesley Eichel" userId="S::lesley.eichel@pbis.cz::55d12fb7-fa22-4840-8a63-0e89ac3cac9d" providerId="AD" clId="Web-{C3B66E9F-6F27-4C35-BD6C-DBA441859FFF}" dt="2018-08-27T16:30:29.973" v="276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Lesley Eichel" userId="S::lesley.eichel@pbis.cz::55d12fb7-fa22-4840-8a63-0e89ac3cac9d" providerId="AD" clId="Web-{C3B66E9F-6F27-4C35-BD6C-DBA441859FFF}" dt="2018-08-27T16:31:40.005" v="288" actId="1076"/>
          <ac:spMkLst>
            <pc:docMk/>
            <pc:sldMk cId="0" sldId="265"/>
            <ac:spMk id="14338" creationId="{00000000-0000-0000-0000-000000000000}"/>
          </ac:spMkLst>
        </pc:spChg>
        <pc:spChg chg="mod">
          <ac:chgData name="Lesley Eichel" userId="S::lesley.eichel@pbis.cz::55d12fb7-fa22-4840-8a63-0e89ac3cac9d" providerId="AD" clId="Web-{C3B66E9F-6F27-4C35-BD6C-DBA441859FFF}" dt="2018-08-27T16:31:31.099" v="287" actId="1076"/>
          <ac:spMkLst>
            <pc:docMk/>
            <pc:sldMk cId="0" sldId="265"/>
            <ac:spMk id="14339" creationId="{00000000-0000-0000-0000-000000000000}"/>
          </ac:spMkLst>
        </pc:spChg>
        <pc:picChg chg="mod">
          <ac:chgData name="Lesley Eichel" userId="S::lesley.eichel@pbis.cz::55d12fb7-fa22-4840-8a63-0e89ac3cac9d" providerId="AD" clId="Web-{C3B66E9F-6F27-4C35-BD6C-DBA441859FFF}" dt="2018-08-27T16:30:45.582" v="280" actId="1076"/>
          <ac:picMkLst>
            <pc:docMk/>
            <pc:sldMk cId="0" sldId="265"/>
            <ac:picMk id="4" creationId="{CBAAB6F3-024A-483F-8464-72407150F8D6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30:35.660" v="277" actId="1076"/>
          <ac:picMkLst>
            <pc:docMk/>
            <pc:sldMk cId="0" sldId="265"/>
            <ac:picMk id="5" creationId="{F43FA6CE-C378-4435-A166-5A4709FB0C5E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32:02.536" v="291" actId="1076"/>
          <ac:picMkLst>
            <pc:docMk/>
            <pc:sldMk cId="0" sldId="265"/>
            <ac:picMk id="6" creationId="{00000000-0000-0000-0000-000000000000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30:50.536" v="281" actId="1076"/>
          <ac:picMkLst>
            <pc:docMk/>
            <pc:sldMk cId="0" sldId="265"/>
            <ac:picMk id="2050" creationId="{00000000-0000-0000-0000-000000000000}"/>
          </ac:picMkLst>
        </pc:picChg>
        <pc:picChg chg="del mod">
          <ac:chgData name="Lesley Eichel" userId="S::lesley.eichel@pbis.cz::55d12fb7-fa22-4840-8a63-0e89ac3cac9d" providerId="AD" clId="Web-{C3B66E9F-6F27-4C35-BD6C-DBA441859FFF}" dt="2018-08-27T16:31:58.161" v="290"/>
          <ac:picMkLst>
            <pc:docMk/>
            <pc:sldMk cId="0" sldId="265"/>
            <ac:picMk id="2051" creationId="{00000000-0000-0000-0000-000000000000}"/>
          </ac:picMkLst>
        </pc:picChg>
      </pc:sldChg>
      <pc:sldChg chg="modSp">
        <pc:chgData name="Lesley Eichel" userId="S::lesley.eichel@pbis.cz::55d12fb7-fa22-4840-8a63-0e89ac3cac9d" providerId="AD" clId="Web-{C3B66E9F-6F27-4C35-BD6C-DBA441859FFF}" dt="2018-08-27T16:28:10.127" v="259" actId="1076"/>
        <pc:sldMkLst>
          <pc:docMk/>
          <pc:sldMk cId="0" sldId="266"/>
        </pc:sldMkLst>
        <pc:picChg chg="mod">
          <ac:chgData name="Lesley Eichel" userId="S::lesley.eichel@pbis.cz::55d12fb7-fa22-4840-8a63-0e89ac3cac9d" providerId="AD" clId="Web-{C3B66E9F-6F27-4C35-BD6C-DBA441859FFF}" dt="2018-08-27T16:28:10.127" v="259" actId="1076"/>
          <ac:picMkLst>
            <pc:docMk/>
            <pc:sldMk cId="0" sldId="266"/>
            <ac:picMk id="5" creationId="{AF347D81-67A3-41CC-B330-C883D3507B56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27:59.721" v="256" actId="1076"/>
          <ac:picMkLst>
            <pc:docMk/>
            <pc:sldMk cId="0" sldId="266"/>
            <ac:picMk id="7" creationId="{96A1A5FE-1250-4E62-97C3-352AD9DEE63B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28:02.346" v="257" actId="1076"/>
          <ac:picMkLst>
            <pc:docMk/>
            <pc:sldMk cId="0" sldId="266"/>
            <ac:picMk id="8" creationId="{00000000-0000-0000-0000-000000000000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27:52.049" v="255" actId="1076"/>
          <ac:picMkLst>
            <pc:docMk/>
            <pc:sldMk cId="0" sldId="266"/>
            <ac:picMk id="9" creationId="{00000000-0000-0000-0000-000000000000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28:07.096" v="258" actId="1076"/>
          <ac:picMkLst>
            <pc:docMk/>
            <pc:sldMk cId="0" sldId="266"/>
            <ac:picMk id="10" creationId="{00000000-0000-0000-0000-000000000000}"/>
          </ac:picMkLst>
        </pc:picChg>
      </pc:sldChg>
      <pc:sldChg chg="modSp">
        <pc:chgData name="Lesley Eichel" userId="S::lesley.eichel@pbis.cz::55d12fb7-fa22-4840-8a63-0e89ac3cac9d" providerId="AD" clId="Web-{C3B66E9F-6F27-4C35-BD6C-DBA441859FFF}" dt="2018-08-27T16:35:51.367" v="326" actId="20577"/>
        <pc:sldMkLst>
          <pc:docMk/>
          <pc:sldMk cId="0" sldId="277"/>
        </pc:sldMkLst>
        <pc:spChg chg="mod">
          <ac:chgData name="Lesley Eichel" userId="S::lesley.eichel@pbis.cz::55d12fb7-fa22-4840-8a63-0e89ac3cac9d" providerId="AD" clId="Web-{C3B66E9F-6F27-4C35-BD6C-DBA441859FFF}" dt="2018-08-27T16:34:18.444" v="304" actId="20577"/>
          <ac:spMkLst>
            <pc:docMk/>
            <pc:sldMk cId="0" sldId="277"/>
            <ac:spMk id="20482" creationId="{00000000-0000-0000-0000-000000000000}"/>
          </ac:spMkLst>
        </pc:spChg>
        <pc:spChg chg="mod">
          <ac:chgData name="Lesley Eichel" userId="S::lesley.eichel@pbis.cz::55d12fb7-fa22-4840-8a63-0e89ac3cac9d" providerId="AD" clId="Web-{C3B66E9F-6F27-4C35-BD6C-DBA441859FFF}" dt="2018-08-27T16:35:51.367" v="326" actId="20577"/>
          <ac:spMkLst>
            <pc:docMk/>
            <pc:sldMk cId="0" sldId="277"/>
            <ac:spMk id="20483" creationId="{00000000-0000-0000-0000-000000000000}"/>
          </ac:spMkLst>
        </pc:spChg>
      </pc:sldChg>
      <pc:sldChg chg="modSp">
        <pc:chgData name="Lesley Eichel" userId="S::lesley.eichel@pbis.cz::55d12fb7-fa22-4840-8a63-0e89ac3cac9d" providerId="AD" clId="Web-{C3B66E9F-6F27-4C35-BD6C-DBA441859FFF}" dt="2018-08-27T16:33:44.381" v="301" actId="20577"/>
        <pc:sldMkLst>
          <pc:docMk/>
          <pc:sldMk cId="0" sldId="279"/>
        </pc:sldMkLst>
        <pc:spChg chg="mod">
          <ac:chgData name="Lesley Eichel" userId="S::lesley.eichel@pbis.cz::55d12fb7-fa22-4840-8a63-0e89ac3cac9d" providerId="AD" clId="Web-{C3B66E9F-6F27-4C35-BD6C-DBA441859FFF}" dt="2018-08-27T16:33:44.381" v="301" actId="20577"/>
          <ac:spMkLst>
            <pc:docMk/>
            <pc:sldMk cId="0" sldId="279"/>
            <ac:spMk id="3" creationId="{00000000-0000-0000-0000-000000000000}"/>
          </ac:spMkLst>
        </pc:spChg>
        <pc:spChg chg="mod">
          <ac:chgData name="Lesley Eichel" userId="S::lesley.eichel@pbis.cz::55d12fb7-fa22-4840-8a63-0e89ac3cac9d" providerId="AD" clId="Web-{C3B66E9F-6F27-4C35-BD6C-DBA441859FFF}" dt="2018-08-27T16:33:27.178" v="294" actId="20577"/>
          <ac:spMkLst>
            <pc:docMk/>
            <pc:sldMk cId="0" sldId="279"/>
            <ac:spMk id="17410" creationId="{00000000-0000-0000-0000-000000000000}"/>
          </ac:spMkLst>
        </pc:spChg>
      </pc:sldChg>
      <pc:sldChg chg="modSp">
        <pc:chgData name="Lesley Eichel" userId="S::lesley.eichel@pbis.cz::55d12fb7-fa22-4840-8a63-0e89ac3cac9d" providerId="AD" clId="Web-{C3B66E9F-6F27-4C35-BD6C-DBA441859FFF}" dt="2018-08-27T16:15:54.587" v="85" actId="1076"/>
        <pc:sldMkLst>
          <pc:docMk/>
          <pc:sldMk cId="799229311" sldId="285"/>
        </pc:sldMkLst>
        <pc:spChg chg="mod">
          <ac:chgData name="Lesley Eichel" userId="S::lesley.eichel@pbis.cz::55d12fb7-fa22-4840-8a63-0e89ac3cac9d" providerId="AD" clId="Web-{C3B66E9F-6F27-4C35-BD6C-DBA441859FFF}" dt="2018-08-27T16:15:54.587" v="85" actId="1076"/>
          <ac:spMkLst>
            <pc:docMk/>
            <pc:sldMk cId="799229311" sldId="285"/>
            <ac:spMk id="9" creationId="{00000000-0000-0000-0000-000000000000}"/>
          </ac:spMkLst>
        </pc:spChg>
        <pc:picChg chg="mod">
          <ac:chgData name="Lesley Eichel" userId="S::lesley.eichel@pbis.cz::55d12fb7-fa22-4840-8a63-0e89ac3cac9d" providerId="AD" clId="Web-{C3B66E9F-6F27-4C35-BD6C-DBA441859FFF}" dt="2018-08-27T16:15:47.478" v="83" actId="1076"/>
          <ac:picMkLst>
            <pc:docMk/>
            <pc:sldMk cId="799229311" sldId="285"/>
            <ac:picMk id="10" creationId="{137EE6BB-DAB7-435C-8ED5-9D301D4C4AF1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15:36.681" v="79" actId="1076"/>
          <ac:picMkLst>
            <pc:docMk/>
            <pc:sldMk cId="799229311" sldId="285"/>
            <ac:picMk id="11" creationId="{7E2C1453-7CDD-4DD5-A9E1-C784D56D4D8A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15:44.946" v="82" actId="1076"/>
          <ac:picMkLst>
            <pc:docMk/>
            <pc:sldMk cId="799229311" sldId="285"/>
            <ac:picMk id="12" creationId="{53CFE9E3-0E31-469C-A76B-C6A7A1F34050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15:50.353" v="84" actId="1076"/>
          <ac:picMkLst>
            <pc:docMk/>
            <pc:sldMk cId="799229311" sldId="285"/>
            <ac:picMk id="13" creationId="{00000000-0000-0000-0000-000000000000}"/>
          </ac:picMkLst>
        </pc:picChg>
        <pc:picChg chg="mod">
          <ac:chgData name="Lesley Eichel" userId="S::lesley.eichel@pbis.cz::55d12fb7-fa22-4840-8a63-0e89ac3cac9d" providerId="AD" clId="Web-{C3B66E9F-6F27-4C35-BD6C-DBA441859FFF}" dt="2018-08-27T16:15:39.478" v="80" actId="1076"/>
          <ac:picMkLst>
            <pc:docMk/>
            <pc:sldMk cId="799229311" sldId="285"/>
            <ac:picMk id="1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F81947-A395-42BB-861F-364DF52EBBC1}" type="datetimeFigureOut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8D1E79-1042-42F0-A906-7E756CB8CC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24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FECFA7D-BF09-478A-BFD8-7E380D43B73F}" type="slidenum">
              <a:rPr lang="en-GB" altLang="en-US" smtClean="0">
                <a:latin typeface="Arial" charset="0"/>
              </a:rPr>
              <a:pPr/>
              <a:t>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45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DE99EC-08FB-4AFE-A5A3-2EBAC7D3530C}" type="slidenum">
              <a:rPr lang="en-GB" altLang="en-US" smtClean="0">
                <a:latin typeface="Arial" charset="0"/>
              </a:rPr>
              <a:pPr/>
              <a:t>14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15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D374260-35AF-440D-8F6B-D214BCB221A5}" type="slidenum">
              <a:rPr lang="en-GB" altLang="en-US" smtClean="0">
                <a:latin typeface="Arial" charset="0"/>
              </a:rPr>
              <a:pPr/>
              <a:t>15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54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3F3F8CE-49DA-48A7-88F5-52FF40CF6AE0}" type="slidenum">
              <a:rPr lang="en-GB" altLang="en-US" smtClean="0">
                <a:latin typeface="Arial" charset="0"/>
              </a:rPr>
              <a:pPr/>
              <a:t>16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39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209BBF9-AD36-4115-BE59-E4D8AD39C75C}" type="slidenum">
              <a:rPr lang="en-GB" altLang="en-US" smtClean="0">
                <a:latin typeface="Arial" charset="0"/>
              </a:rPr>
              <a:pPr/>
              <a:t>20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3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Introduction – as you may or may not know my new role this year is foundation stage coordinator…..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E0F13C6-14FF-4214-84F9-BCFB8FF32406}" type="slidenum">
              <a:rPr lang="en-GB" altLang="en-US" smtClean="0">
                <a:latin typeface="Arial" charset="0"/>
              </a:rPr>
              <a:pPr/>
              <a:t>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7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2296" indent="-27780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1225" indent="-2222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55714" indent="-2222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0204" indent="-22224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469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8918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3367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8164" indent="-222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8A21B8-87C1-4D63-9EE0-FB54BE36978C}" type="slidenum">
              <a:rPr lang="en-GB" altLang="en-US" smtClean="0"/>
              <a:pPr eaLnBrk="1" hangingPunct="1"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316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0AB5E69-5950-4D8A-91B4-73B15350F3A0}" type="slidenum">
              <a:rPr lang="en-GB" altLang="en-US" smtClean="0">
                <a:latin typeface="Arial" charset="0"/>
              </a:rPr>
              <a:pPr/>
              <a:t>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7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4E2E948-A088-454F-877A-F3B58769C335}" type="slidenum">
              <a:rPr lang="en-GB" altLang="en-US" smtClean="0">
                <a:latin typeface="Arial" charset="0"/>
              </a:rPr>
              <a:pPr/>
              <a:t>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6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B5835E1-09D9-4E04-9AD4-E53812712DD8}" type="slidenum">
              <a:rPr lang="en-GB" altLang="en-US" smtClean="0">
                <a:latin typeface="Arial" charset="0"/>
              </a:rPr>
              <a:pPr/>
              <a:t>10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4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93E896D-3E4F-45C5-BF16-6DC6F7BD66B8}" type="slidenum">
              <a:rPr lang="en-GB" altLang="en-US" smtClean="0">
                <a:latin typeface="Arial" charset="0"/>
              </a:rPr>
              <a:pPr/>
              <a:t>11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5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DF88CD8-FE63-4496-B843-C7483E3321D2}" type="slidenum">
              <a:rPr lang="en-GB" altLang="en-US" smtClean="0">
                <a:latin typeface="Arial" charset="0"/>
              </a:rPr>
              <a:pPr/>
              <a:t>12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3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C11FA5C-9E86-4550-B413-D3A7399C38A4}" type="slidenum">
              <a:rPr lang="en-GB" altLang="en-US" smtClean="0">
                <a:latin typeface="Arial" charset="0"/>
              </a:rPr>
              <a:pPr/>
              <a:t>13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3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418E-4016-4A8D-B53E-488A466317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63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83733-79E9-4906-AA2C-99D5F1EFE8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5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B0766-5F49-4556-9EB9-6A2D617082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57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DBA0-3587-433A-923A-FFD1C6476D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06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0655C-77B1-48B3-AA12-F39BED7B18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85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DFF1-F2F8-4E9D-976E-486E535DD8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90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379B-3787-47E5-815D-7D722972FE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1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401A-054D-4ACD-A610-162E0284E7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17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CE3E-C1F2-4026-A470-78785598B7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9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4CD6E-F0D8-4AB2-B627-B9C07FAF51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96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7A7B-C461-4AA3-BEAF-00E3EB32DD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98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0C17-D7C1-4897-8259-0BD45DA49C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9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8CD6F1-D7D7-4E0F-8219-563AFE077E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0802" y="2347273"/>
            <a:ext cx="7399236" cy="194915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 Years  </a:t>
            </a: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 </a:t>
            </a:r>
            <a:r>
              <a:rPr lang="mr-IN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2020</a:t>
            </a:r>
          </a:p>
          <a:p>
            <a:pPr algn="ctr">
              <a:defRPr/>
            </a:pPr>
            <a:r>
              <a:rPr lang="en-US" sz="7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PBIS</a:t>
            </a:r>
            <a:endParaRPr lang="en-US" sz="7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7" descr="Image result for prague british international schoo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25" y="-93647"/>
            <a:ext cx="2378174" cy="167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4213" y="115888"/>
            <a:ext cx="6870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en-US" sz="4400" b="1">
                <a:solidFill>
                  <a:srgbClr val="7030A0"/>
                </a:solidFill>
              </a:rPr>
              <a:t>Drop Off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2388" y="1125538"/>
            <a:ext cx="6895876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altLang="en-US" sz="2800"/>
              <a:t>The children arrive at school any time from 08.15 am until 08.45 am.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endParaRPr lang="en-US" altLang="en-US" sz="2800"/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altLang="en-US" sz="2800"/>
              <a:t>This is also communication time. 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endParaRPr lang="en-US" altLang="en-US" sz="2800"/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altLang="en-US" sz="2800"/>
              <a:t>Parents are encouraged to bring their child into the classroom and say good morning to the teachers. You are welcome to settle them before saying goodbye.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endParaRPr lang="en-US" altLang="en-US" sz="2800"/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altLang="en-US" sz="2800"/>
              <a:t>Teachers encourage the children to choose an activity to complete with their friends.</a:t>
            </a:r>
            <a:endParaRPr lang="cs-CZ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07949" y="1114486"/>
            <a:ext cx="7344371" cy="496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/>
              <a:t>We have circle times every day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/>
              <a:t>The first circle: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/>
              <a:t>Say hello and discuss our </a:t>
            </a:r>
            <a:r>
              <a:rPr lang="en-US" sz="2800" dirty="0" smtClean="0"/>
              <a:t>day, 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 smtClean="0"/>
              <a:t>Do </a:t>
            </a:r>
            <a:r>
              <a:rPr lang="en-US" sz="2800" dirty="0"/>
              <a:t>a dance or sing a song;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dirty="0"/>
              <a:t>We also have focus circle times,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/>
              <a:t>     </a:t>
            </a:r>
            <a:r>
              <a:rPr lang="en-US" sz="2800" dirty="0" err="1"/>
              <a:t>e.g</a:t>
            </a:r>
            <a:r>
              <a:rPr lang="en-US" sz="2800" dirty="0"/>
              <a:t>: Language and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/>
              <a:t>     literacy, mathematics </a:t>
            </a:r>
            <a:endParaRPr lang="en-US" dirty="0"/>
          </a:p>
          <a:p>
            <a:pPr>
              <a:spcBef>
                <a:spcPct val="20000"/>
              </a:spcBef>
              <a:defRPr/>
            </a:pPr>
            <a:r>
              <a:rPr lang="en-US" sz="2800" dirty="0"/>
              <a:t>     or understanding the 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/>
              <a:t>     World.</a:t>
            </a:r>
            <a:endParaRPr lang="en-US" dirty="0"/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cs-CZ" sz="2800" dirty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4213" y="260350"/>
            <a:ext cx="54719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en-US" sz="4400" b="1">
                <a:solidFill>
                  <a:srgbClr val="FFC000"/>
                </a:solidFill>
              </a:rPr>
              <a:t>Circle Times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04" y="4164222"/>
            <a:ext cx="3462395" cy="2596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r="11945"/>
          <a:stretch/>
        </p:blipFill>
        <p:spPr>
          <a:xfrm>
            <a:off x="5529204" y="301954"/>
            <a:ext cx="3462395" cy="27044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39750" y="260350"/>
            <a:ext cx="82089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altLang="en-US" sz="3600" b="1">
                <a:solidFill>
                  <a:srgbClr val="002060"/>
                </a:solidFill>
              </a:rPr>
              <a:t>Examples of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2153" y="1596886"/>
            <a:ext cx="7420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/>
              <a:t>In the Early Years a lot of emphasis is placed on communicating in English and developing language skills. This is done continuously, and through games, activities and circle times.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56866-6A92-4FB5-981E-8E383F42BF51}"/>
              </a:ext>
            </a:extLst>
          </p:cNvPr>
          <p:cNvSpPr txBox="1"/>
          <p:nvPr/>
        </p:nvSpPr>
        <p:spPr>
          <a:xfrm>
            <a:off x="683568" y="88900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7030A0"/>
                </a:solidFill>
              </a:rPr>
              <a:t>Language &amp; Literacy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9048" y="3986933"/>
            <a:ext cx="3281219" cy="2460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4" y="2598881"/>
            <a:ext cx="1963882" cy="2618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"/>
          <a:stretch/>
        </p:blipFill>
        <p:spPr>
          <a:xfrm rot="5400000">
            <a:off x="2185600" y="4412107"/>
            <a:ext cx="2369126" cy="2190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6" r="10866"/>
          <a:stretch/>
        </p:blipFill>
        <p:spPr>
          <a:xfrm rot="5400000">
            <a:off x="4125432" y="2936317"/>
            <a:ext cx="2716801" cy="19436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13703"/>
            <a:ext cx="9143999" cy="5540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W:\ac_kamyk\Teachers\Primary\Curriculum\Foundation Stage\Photos 2014-2015\sept.2014 wk1\IMG_5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11" y="2995768"/>
            <a:ext cx="2483768" cy="18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itle 1"/>
          <p:cNvSpPr>
            <a:spLocks/>
          </p:cNvSpPr>
          <p:nvPr/>
        </p:nvSpPr>
        <p:spPr bwMode="auto">
          <a:xfrm>
            <a:off x="2783875" y="271712"/>
            <a:ext cx="6423332" cy="77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GB" alt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Mathematics</a:t>
            </a: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2944692" y="1313564"/>
            <a:ext cx="6086949" cy="173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During Mathematics circle times the children may work together or in smaller groups, working with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a </a:t>
            </a:r>
            <a:r>
              <a:rPr lang="en-US" altLang="en-US" sz="2400" dirty="0">
                <a:solidFill>
                  <a:schemeClr val="bg1"/>
                </a:solidFill>
              </a:rPr>
              <a:t>teacher or teaching assistant.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888" y="1049408"/>
            <a:ext cx="3132712" cy="2349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6418" y="3923140"/>
            <a:ext cx="3045969" cy="2284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742" y="4420552"/>
            <a:ext cx="2691814" cy="2018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4" t="-655" r="-3314" b="655"/>
          <a:stretch/>
        </p:blipFill>
        <p:spPr>
          <a:xfrm>
            <a:off x="3179999" y="2918443"/>
            <a:ext cx="3251327" cy="21162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/>
          </p:cNvSpPr>
          <p:nvPr/>
        </p:nvSpPr>
        <p:spPr bwMode="auto">
          <a:xfrm>
            <a:off x="755650" y="0"/>
            <a:ext cx="64086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GB" altLang="en-US" sz="4400" b="1">
                <a:solidFill>
                  <a:srgbClr val="7030A0"/>
                </a:solidFill>
              </a:rPr>
              <a:t>EYCC Focus Activities</a:t>
            </a:r>
          </a:p>
        </p:txBody>
      </p:sp>
      <p:sp>
        <p:nvSpPr>
          <p:cNvPr id="16387" name="Content Placeholder 2"/>
          <p:cNvSpPr>
            <a:spLocks/>
          </p:cNvSpPr>
          <p:nvPr/>
        </p:nvSpPr>
        <p:spPr bwMode="auto">
          <a:xfrm>
            <a:off x="179388" y="842963"/>
            <a:ext cx="6696868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/>
              <a:t>We have frequent circle times where the focus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dirty="0"/>
              <a:t>     is the current EYCC Concept, which will </a:t>
            </a:r>
            <a:r>
              <a:rPr lang="en-US" sz="2000" dirty="0" smtClean="0"/>
              <a:t>be                   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dirty="0" smtClean="0"/>
              <a:t>     followed up </a:t>
            </a:r>
            <a:r>
              <a:rPr lang="en-US" sz="2000" dirty="0"/>
              <a:t>by related activities.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/>
              <a:t>Although the children can choose the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dirty="0"/>
              <a:t>     activities they wish to complete, the guided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dirty="0"/>
              <a:t>     activities ensure that each child receives a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000" dirty="0"/>
              <a:t>     broad and balanced curriculum throughout the year.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900" dirty="0"/>
          </a:p>
          <a:p>
            <a:pPr>
              <a:defRPr/>
            </a:pPr>
            <a:r>
              <a:rPr lang="en-US" sz="2400" dirty="0"/>
              <a:t>EYCC topics </a:t>
            </a:r>
            <a:r>
              <a:rPr lang="en-US" sz="2400" dirty="0" smtClean="0"/>
              <a:t>2019-2020: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58878"/>
              </p:ext>
            </p:extLst>
          </p:nvPr>
        </p:nvGraphicFramePr>
        <p:xfrm>
          <a:off x="611560" y="4509120"/>
          <a:ext cx="5040561" cy="12961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8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The</a:t>
                      </a:r>
                      <a:r>
                        <a:rPr lang="en-GB" sz="1400" baseline="0" dirty="0" smtClean="0">
                          <a:effectLst/>
                        </a:rPr>
                        <a:t> world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Creation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smtClean="0">
                          <a:effectLst/>
                        </a:rPr>
                        <a:t>Living things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Family</a:t>
                      </a:r>
                      <a:r>
                        <a:rPr lang="en-GB" sz="1400" baseline="0" dirty="0" smtClean="0">
                          <a:effectLst/>
                        </a:rPr>
                        <a:t> and Friends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745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6"/>
          <a:stretch/>
        </p:blipFill>
        <p:spPr>
          <a:xfrm>
            <a:off x="5624946" y="1232580"/>
            <a:ext cx="3519054" cy="2148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9880" y="4157734"/>
            <a:ext cx="3096491" cy="23223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/>
            </a:r>
            <a:br>
              <a:rPr lang="en-US" altLang="en-US" b="1">
                <a:solidFill>
                  <a:schemeClr val="accent2"/>
                </a:solidFill>
              </a:rPr>
            </a:br>
            <a:r>
              <a:rPr lang="en-US" altLang="en-US" b="1">
                <a:solidFill>
                  <a:srgbClr val="FFC000"/>
                </a:solidFill>
              </a:rPr>
              <a:t>Snack Time</a:t>
            </a:r>
            <a:br>
              <a:rPr lang="en-US" altLang="en-US" b="1">
                <a:solidFill>
                  <a:srgbClr val="FFC000"/>
                </a:solidFill>
              </a:rPr>
            </a:b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7848600" cy="51117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700" dirty="0"/>
              <a:t>Children go to the toilet and wash their hands before eating their snack.</a:t>
            </a:r>
          </a:p>
          <a:p>
            <a:pPr>
              <a:lnSpc>
                <a:spcPct val="90000"/>
              </a:lnSpc>
              <a:defRPr/>
            </a:pPr>
            <a:r>
              <a:rPr lang="en-US" sz="2700" dirty="0"/>
              <a:t>Children are to bring a </a:t>
            </a:r>
            <a:r>
              <a:rPr lang="en-US" sz="2700" b="1" dirty="0"/>
              <a:t>healthy</a:t>
            </a:r>
            <a:r>
              <a:rPr lang="en-US" sz="2700" dirty="0"/>
              <a:t> snack from home.  </a:t>
            </a:r>
          </a:p>
          <a:p>
            <a:pPr>
              <a:lnSpc>
                <a:spcPct val="90000"/>
              </a:lnSpc>
              <a:defRPr/>
            </a:pPr>
            <a:r>
              <a:rPr lang="en-US" sz="2700" b="1" dirty="0"/>
              <a:t>No nuts </a:t>
            </a:r>
            <a:r>
              <a:rPr lang="en-US" sz="2700" dirty="0"/>
              <a:t>please, due to allergies. </a:t>
            </a:r>
            <a:r>
              <a:rPr lang="en-US" sz="2700" dirty="0" smtClean="0"/>
              <a:t>                    We </a:t>
            </a:r>
            <a:r>
              <a:rPr lang="en-US" sz="2700" dirty="0"/>
              <a:t>are a nut free school.</a:t>
            </a:r>
          </a:p>
          <a:p>
            <a:pPr>
              <a:lnSpc>
                <a:spcPct val="90000"/>
              </a:lnSpc>
              <a:defRPr/>
            </a:pPr>
            <a:r>
              <a:rPr lang="en-US" sz="2700" dirty="0"/>
              <a:t>Hand held food preferred.</a:t>
            </a:r>
          </a:p>
          <a:p>
            <a:pPr>
              <a:lnSpc>
                <a:spcPct val="90000"/>
              </a:lnSpc>
              <a:defRPr/>
            </a:pPr>
            <a:r>
              <a:rPr lang="en-US" sz="2700" dirty="0"/>
              <a:t>Please label your child’s snack </a:t>
            </a:r>
            <a:r>
              <a:rPr lang="en-US" sz="2700" dirty="0" smtClean="0"/>
              <a:t>box                       </a:t>
            </a:r>
            <a:r>
              <a:rPr lang="en-US" sz="2700" dirty="0"/>
              <a:t>and </a:t>
            </a:r>
            <a:r>
              <a:rPr lang="en-US" sz="2700" dirty="0" smtClean="0"/>
              <a:t>water </a:t>
            </a:r>
            <a:r>
              <a:rPr lang="en-US" sz="2700" dirty="0"/>
              <a:t>bottle with their name.</a:t>
            </a:r>
          </a:p>
          <a:p>
            <a:pPr>
              <a:lnSpc>
                <a:spcPct val="90000"/>
              </a:lnSpc>
              <a:defRPr/>
            </a:pPr>
            <a:r>
              <a:rPr lang="en-US" sz="2700" dirty="0"/>
              <a:t>We will leave food in the box so </a:t>
            </a:r>
            <a:r>
              <a:rPr lang="en-US" sz="2700" dirty="0" smtClean="0"/>
              <a:t>                     you can </a:t>
            </a:r>
            <a:r>
              <a:rPr lang="en-US" sz="2700" dirty="0"/>
              <a:t>see what is leftover.</a:t>
            </a:r>
          </a:p>
          <a:p>
            <a:pPr>
              <a:defRPr/>
            </a:pPr>
            <a:endParaRPr lang="en-GB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2680" y="3566679"/>
            <a:ext cx="3761509" cy="28211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2263" y="7938"/>
            <a:ext cx="8229600" cy="796925"/>
          </a:xfrm>
        </p:spPr>
        <p:txBody>
          <a:bodyPr/>
          <a:lstStyle/>
          <a:p>
            <a:r>
              <a:rPr lang="en-US" altLang="en-US" b="1" dirty="0">
                <a:solidFill>
                  <a:srgbClr val="7030A0"/>
                </a:solidFill>
              </a:rPr>
              <a:t/>
            </a:r>
            <a:br>
              <a:rPr lang="en-US" altLang="en-US" b="1" dirty="0">
                <a:solidFill>
                  <a:srgbClr val="7030A0"/>
                </a:solidFill>
              </a:rPr>
            </a:br>
            <a:r>
              <a:rPr lang="en-GB" altLang="en-US" b="1" dirty="0">
                <a:solidFill>
                  <a:srgbClr val="7030A0"/>
                </a:solidFill>
              </a:rPr>
              <a:t>Nursery </a:t>
            </a:r>
            <a:r>
              <a:rPr lang="en-GB" altLang="en-US" b="1" dirty="0" smtClean="0">
                <a:solidFill>
                  <a:srgbClr val="7030A0"/>
                </a:solidFill>
              </a:rPr>
              <a:t>Lunch 11.50-12.20</a:t>
            </a:r>
            <a:endParaRPr lang="en-GB" altLang="en-US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323850" y="1484313"/>
            <a:ext cx="6552406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400" dirty="0"/>
              <a:t>The children are given soup, a main course and a dessert. On Fridays there is a different starter. </a:t>
            </a:r>
          </a:p>
          <a:p>
            <a:pPr eaLnBrk="0" hangingPunct="0">
              <a:lnSpc>
                <a:spcPct val="90000"/>
              </a:lnSpc>
            </a:pPr>
            <a:endParaRPr lang="en-US" altLang="en-US" sz="2400" dirty="0"/>
          </a:p>
          <a:p>
            <a:pPr eaLnBrk="0" hangingPunct="0">
              <a:lnSpc>
                <a:spcPct val="90000"/>
              </a:lnSpc>
            </a:pPr>
            <a:r>
              <a:rPr lang="en-US" altLang="en-US" sz="2400" dirty="0"/>
              <a:t>Children are encouraged to try different </a:t>
            </a:r>
            <a:r>
              <a:rPr lang="en-US" altLang="en-US" sz="2400" dirty="0" smtClean="0"/>
              <a:t>foods and eat at least half of the portion given.</a:t>
            </a:r>
            <a:endParaRPr lang="en-US" altLang="en-US" sz="2400" dirty="0"/>
          </a:p>
          <a:p>
            <a:pPr eaLnBrk="0" hangingPunct="0">
              <a:lnSpc>
                <a:spcPct val="90000"/>
              </a:lnSpc>
            </a:pPr>
            <a:endParaRPr lang="en-US" altLang="en-US" sz="2400" dirty="0"/>
          </a:p>
          <a:p>
            <a:pPr eaLnBrk="0" hangingPunct="0">
              <a:lnSpc>
                <a:spcPct val="90000"/>
              </a:lnSpc>
            </a:pPr>
            <a:r>
              <a:rPr lang="en-US" altLang="en-US" sz="2400" dirty="0"/>
              <a:t>Lunches will be ordered on the VLE. You must tell us either lunch from school OR lunch from home.</a:t>
            </a:r>
          </a:p>
          <a:p>
            <a:pPr eaLnBrk="0" hangingPunct="0">
              <a:lnSpc>
                <a:spcPct val="90000"/>
              </a:lnSpc>
            </a:pPr>
            <a:endParaRPr lang="en-US" altLang="en-US" sz="2400" dirty="0"/>
          </a:p>
          <a:p>
            <a:pPr eaLnBrk="0" hangingPunct="0">
              <a:lnSpc>
                <a:spcPct val="90000"/>
              </a:lnSpc>
            </a:pPr>
            <a:r>
              <a:rPr lang="en-US" altLang="en-US" sz="2400" dirty="0"/>
              <a:t>Please inform the teacher or </a:t>
            </a:r>
            <a:r>
              <a:rPr lang="en-US" altLang="en-US" sz="2400" dirty="0" smtClean="0"/>
              <a:t>Andrea </a:t>
            </a:r>
            <a:r>
              <a:rPr lang="en-US" altLang="en-US" sz="2400" dirty="0"/>
              <a:t>if your child has any allergies.</a:t>
            </a:r>
          </a:p>
          <a:p>
            <a:pPr algn="ctr" eaLnBrk="0" hangingPunct="0"/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/>
          <a:lstStyle/>
          <a:p>
            <a:r>
              <a:rPr lang="en-GB" altLang="en-US" b="1" dirty="0">
                <a:solidFill>
                  <a:srgbClr val="FFC000"/>
                </a:solidFill>
              </a:rPr>
              <a:t>End of the day </a:t>
            </a:r>
            <a:r>
              <a:rPr lang="en-GB" altLang="en-US" b="1" dirty="0" smtClean="0">
                <a:solidFill>
                  <a:srgbClr val="FFC000"/>
                </a:solidFill>
              </a:rPr>
              <a:t>2.45 </a:t>
            </a:r>
            <a:r>
              <a:rPr lang="en-GB" altLang="en-US" b="1" dirty="0">
                <a:solidFill>
                  <a:srgbClr val="FFC000"/>
                </a:solidFill>
              </a:rPr>
              <a:t>– </a:t>
            </a:r>
            <a:r>
              <a:rPr lang="en-GB" altLang="en-US" b="1" dirty="0" smtClean="0">
                <a:solidFill>
                  <a:srgbClr val="FFC000"/>
                </a:solidFill>
              </a:rPr>
              <a:t>3.00pm</a:t>
            </a:r>
            <a:endParaRPr lang="en-GB" altLang="en-US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50" y="1268413"/>
            <a:ext cx="6985000" cy="50229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A small snack will be provided by school.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If another adult is collecting your child please inform the teacher and provide a photocopy of their ID.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Please make a moment to say goodbye to the teacher or assistant and we encourage children to do so too.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sz="2800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A55-19A4-4F86-ACC3-54E1C549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7030A0"/>
                </a:solidFill>
              </a:rPr>
              <a:t>Cloakroom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4A38D-541E-444F-A03F-C92C1C2D9D7C}"/>
              </a:ext>
            </a:extLst>
          </p:cNvPr>
          <p:cNvSpPr txBox="1"/>
          <p:nvPr/>
        </p:nvSpPr>
        <p:spPr>
          <a:xfrm>
            <a:off x="738560" y="1417638"/>
            <a:ext cx="59766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items need to be labelled please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Please replace items of spare clothing that has been used.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Developing independence is part of our education.</a:t>
            </a:r>
          </a:p>
          <a:p>
            <a:endParaRPr lang="en-GB" sz="2400" dirty="0"/>
          </a:p>
          <a:p>
            <a:r>
              <a:rPr lang="en-GB" sz="2400" dirty="0"/>
              <a:t>As is keeping their belongings tidy – coat, shoes etc.</a:t>
            </a:r>
          </a:p>
          <a:p>
            <a:endParaRPr lang="en-GB" sz="2400" dirty="0"/>
          </a:p>
          <a:p>
            <a:r>
              <a:rPr lang="en-GB" sz="2400" dirty="0"/>
              <a:t>Waterproof clothes, appropriate for all weather</a:t>
            </a:r>
            <a:r>
              <a:rPr lang="en-GB" sz="2400" dirty="0" smtClean="0"/>
              <a:t>. There’s no such thing as bad weather, only bad clothing!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0703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Weekly overview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067128" cy="4525963"/>
          </a:xfrm>
        </p:spPr>
        <p:txBody>
          <a:bodyPr/>
          <a:lstStyle/>
          <a:p>
            <a:pPr marL="0" indent="0">
              <a:buNone/>
            </a:pPr>
            <a:endParaRPr lang="en-US" altLang="en-US" sz="2000" b="1" dirty="0" smtClean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sz="2000" dirty="0" smtClean="0"/>
              <a:t>Thursday:  Tigers and lions Music 11.20am </a:t>
            </a:r>
            <a:r>
              <a:rPr lang="mr-IN" sz="2000" dirty="0" smtClean="0"/>
              <a:t>–</a:t>
            </a:r>
            <a:r>
              <a:rPr lang="en-GB" sz="2000" dirty="0" smtClean="0"/>
              <a:t> 12.50am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Wednesday : P.E. for both Nursery Classes 1.20pm </a:t>
            </a:r>
            <a:r>
              <a:rPr lang="mr-IN" sz="2000" dirty="0" smtClean="0"/>
              <a:t>–</a:t>
            </a:r>
            <a:r>
              <a:rPr lang="en-GB" sz="2000" dirty="0" smtClean="0"/>
              <a:t> 1.50pm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Library: to be confirmed by class teacher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Forest school:  Friday afternoons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r="9859"/>
          <a:stretch/>
        </p:blipFill>
        <p:spPr>
          <a:xfrm>
            <a:off x="4968073" y="3920836"/>
            <a:ext cx="4078946" cy="28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5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46075" y="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Our staff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4658" y="692696"/>
            <a:ext cx="7273056" cy="5029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err="1"/>
              <a:t>Mr</a:t>
            </a:r>
            <a:r>
              <a:rPr lang="en-US" sz="2800" b="1"/>
              <a:t> Alex Harrison</a:t>
            </a:r>
          </a:p>
          <a:p>
            <a:pPr marL="0" indent="0">
              <a:buFontTx/>
              <a:buNone/>
              <a:defRPr/>
            </a:pPr>
            <a:r>
              <a:rPr lang="en-US" sz="2800" i="1"/>
              <a:t>Deputy Head Kamyk Campus (Early Years)</a:t>
            </a:r>
          </a:p>
          <a:p>
            <a:pPr>
              <a:defRPr/>
            </a:pPr>
            <a:r>
              <a:rPr lang="en-US" sz="2800"/>
              <a:t>Responsible for the overall management of the Early Years</a:t>
            </a:r>
          </a:p>
          <a:p>
            <a:pPr>
              <a:defRPr/>
            </a:pPr>
            <a:r>
              <a:rPr lang="en-US" sz="2800"/>
              <a:t>Involved throughout Primary school.</a:t>
            </a:r>
          </a:p>
          <a:p>
            <a:pPr marL="0" indent="0">
              <a:buNone/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 marL="0" indent="0">
              <a:buNone/>
              <a:defRPr/>
            </a:pPr>
            <a:r>
              <a:rPr lang="en-US" sz="2800" b="1" err="1"/>
              <a:t>Ms</a:t>
            </a:r>
            <a:r>
              <a:rPr lang="en-US" sz="2800" b="1"/>
              <a:t> </a:t>
            </a:r>
            <a:r>
              <a:rPr lang="en-US" sz="2800" b="1" err="1"/>
              <a:t>Eliška</a:t>
            </a:r>
            <a:r>
              <a:rPr lang="en-US" sz="2800" b="1"/>
              <a:t> Strnadova</a:t>
            </a:r>
          </a:p>
          <a:p>
            <a:pPr marL="0" indent="0">
              <a:buNone/>
              <a:defRPr/>
            </a:pPr>
            <a:r>
              <a:rPr lang="en-US" sz="2800" i="1"/>
              <a:t>Pre-Nursery Teacher</a:t>
            </a:r>
          </a:p>
          <a:p>
            <a:pPr marL="0" indent="0">
              <a:buNone/>
              <a:defRPr/>
            </a:pPr>
            <a:r>
              <a:rPr lang="en-US" sz="2800" i="1"/>
              <a:t>Early Years Coordinator</a:t>
            </a:r>
          </a:p>
          <a:p>
            <a:pPr>
              <a:defRPr/>
            </a:pPr>
            <a:r>
              <a:rPr lang="en-US" sz="2800"/>
              <a:t>Responsible for the day to day running of the Early Years</a:t>
            </a:r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 marL="0" indent="0">
              <a:buFontTx/>
              <a:buNone/>
              <a:defRPr/>
            </a:pPr>
            <a:endParaRPr lang="en-US" sz="2800"/>
          </a:p>
          <a:p>
            <a:pPr marL="0" indent="0">
              <a:buFontTx/>
              <a:buNone/>
              <a:defRPr/>
            </a:pPr>
            <a:endParaRPr lang="en-US" sz="2800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GB"/>
          </a:p>
        </p:txBody>
      </p:sp>
      <p:pic>
        <p:nvPicPr>
          <p:cNvPr id="3077" name="Picture 5" descr="D:\Dropbox\My Docs\Jobs\e-Portfolio\Pics Me\Alex Harri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604"/>
            <a:ext cx="1728192" cy="26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iÅ¡ka S.">
            <a:extLst>
              <a:ext uri="{FF2B5EF4-FFF2-40B4-BE49-F238E27FC236}">
                <a16:creationId xmlns:a16="http://schemas.microsoft.com/office/drawing/2014/main" id="{B6DBB709-4B34-445C-9B29-26ABBCE3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2095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763713" y="758825"/>
            <a:ext cx="446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 sz="4000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7030A0"/>
                </a:solidFill>
              </a:rPr>
              <a:t>Things to Remember</a:t>
            </a:r>
          </a:p>
        </p:txBody>
      </p:sp>
      <p:sp>
        <p:nvSpPr>
          <p:cNvPr id="23556" name="Rectangle 5"/>
          <p:cNvSpPr txBox="1">
            <a:spLocks noChangeArrowheads="1"/>
          </p:cNvSpPr>
          <p:nvPr/>
        </p:nvSpPr>
        <p:spPr bwMode="auto">
          <a:xfrm>
            <a:off x="457200" y="1371600"/>
            <a:ext cx="7210425" cy="450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en-US" altLang="en-US" sz="2400" dirty="0"/>
          </a:p>
          <a:p>
            <a:pPr eaLnBrk="0" hangingPunct="0">
              <a:spcBef>
                <a:spcPct val="20000"/>
              </a:spcBef>
            </a:pPr>
            <a:r>
              <a:rPr lang="en-US" altLang="en-US" sz="2400" dirty="0"/>
              <a:t>PE Kits </a:t>
            </a:r>
            <a:r>
              <a:rPr lang="en-US" altLang="en-US" sz="2400" dirty="0" smtClean="0"/>
              <a:t>and suitable sports shoes on Wednesdays</a:t>
            </a:r>
            <a:endParaRPr lang="en-US" altLang="en-US" sz="2400" dirty="0">
              <a:highlight>
                <a:srgbClr val="FFFF00"/>
              </a:highlight>
            </a:endParaRPr>
          </a:p>
          <a:p>
            <a:pPr eaLnBrk="0" hangingPunct="0">
              <a:spcBef>
                <a:spcPct val="20000"/>
              </a:spcBef>
            </a:pPr>
            <a:endParaRPr lang="en-US" altLang="en-US" sz="2400" dirty="0">
              <a:highlight>
                <a:srgbClr val="FFFF00"/>
              </a:highlight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sz="2400" dirty="0"/>
              <a:t>Worries or concerns: please speak to us!</a:t>
            </a:r>
          </a:p>
          <a:p>
            <a:pPr eaLnBrk="0" hangingPunct="0">
              <a:spcBef>
                <a:spcPct val="20000"/>
              </a:spcBef>
            </a:pPr>
            <a:endParaRPr lang="en-US" altLang="en-US" sz="2400" dirty="0"/>
          </a:p>
          <a:p>
            <a:pPr eaLnBrk="0" hangingPunct="0">
              <a:spcBef>
                <a:spcPct val="20000"/>
              </a:spcBef>
            </a:pPr>
            <a:r>
              <a:rPr lang="en-US" altLang="en-US" sz="2400" dirty="0"/>
              <a:t>We have lots of toys in school so we ask you to please leave them at home.</a:t>
            </a:r>
          </a:p>
          <a:p>
            <a:pPr eaLnBrk="0" hangingPunct="0">
              <a:spcBef>
                <a:spcPct val="20000"/>
              </a:spcBef>
            </a:pPr>
            <a:endParaRPr lang="en-US" altLang="en-US" sz="2400" dirty="0"/>
          </a:p>
          <a:p>
            <a:pPr eaLnBrk="0" hangingPunct="0">
              <a:spcBef>
                <a:spcPct val="20000"/>
              </a:spcBef>
            </a:pPr>
            <a:r>
              <a:rPr lang="en-US" altLang="en-US" sz="2400" dirty="0"/>
              <a:t>Please check the newsletter every week.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FFC000"/>
                </a:solidFill>
              </a:rPr>
              <a:t>SeeSaw</a:t>
            </a:r>
            <a:endParaRPr lang="en-GB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003232" cy="2880320"/>
          </a:xfrm>
        </p:spPr>
        <p:txBody>
          <a:bodyPr/>
          <a:lstStyle/>
          <a:p>
            <a:r>
              <a:rPr lang="en-GB" sz="2800"/>
              <a:t>This is a way for sharing information including photos and videos about what your child has been doing in school.</a:t>
            </a:r>
          </a:p>
          <a:p>
            <a:endParaRPr lang="en-GB" sz="2800"/>
          </a:p>
          <a:p>
            <a:r>
              <a:rPr lang="en-GB" sz="2800"/>
              <a:t>You will soon receive a login to use this at home.</a:t>
            </a:r>
          </a:p>
          <a:p>
            <a:endParaRPr lang="en-GB" sz="2800"/>
          </a:p>
          <a:p>
            <a:r>
              <a:rPr lang="en-GB" sz="2800"/>
              <a:t>Please look at it with your child and feel free to add to it too.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436817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Parent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to help us get to know a little bit more about your child and his/her family life, we would like to meet you for an informal meeting during September.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talk to your child’s class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to arrange an appointment.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3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Nursery Teachers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1268413"/>
            <a:ext cx="7777162" cy="6124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 err="1"/>
              <a:t>Ms</a:t>
            </a:r>
            <a:r>
              <a:rPr lang="en-US" sz="2800" dirty="0"/>
              <a:t> </a:t>
            </a:r>
            <a:r>
              <a:rPr lang="en-US" sz="2800" dirty="0" err="1"/>
              <a:t>Silvie</a:t>
            </a:r>
            <a:r>
              <a:rPr lang="en-US" sz="2800" dirty="0"/>
              <a:t> </a:t>
            </a:r>
            <a:r>
              <a:rPr lang="en-US" sz="2800" dirty="0" err="1"/>
              <a:t>Flakova</a:t>
            </a:r>
            <a:endParaRPr lang="en-US" sz="2800" dirty="0"/>
          </a:p>
          <a:p>
            <a:pPr algn="r">
              <a:defRPr/>
            </a:pPr>
            <a:r>
              <a:rPr lang="en-US" sz="2800" dirty="0"/>
              <a:t>Nursery A Class Teacher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err="1"/>
              <a:t>Ms</a:t>
            </a:r>
            <a:r>
              <a:rPr lang="en-US" sz="2800" dirty="0"/>
              <a:t> Lesley Eichel</a:t>
            </a:r>
          </a:p>
          <a:p>
            <a:pPr>
              <a:defRPr/>
            </a:pPr>
            <a:r>
              <a:rPr lang="en-US" sz="2800" dirty="0"/>
              <a:t>Nursery B Class teacher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GB" sz="2800" dirty="0"/>
          </a:p>
        </p:txBody>
      </p:sp>
      <p:pic>
        <p:nvPicPr>
          <p:cNvPr id="14338" name="Picture 2" descr="Lesley Eich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203"/>
            <a:ext cx="2016224" cy="26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AEC7F0-208B-4D7B-9764-BDB30CF84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143000"/>
            <a:ext cx="2095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8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C000"/>
                </a:solidFill>
              </a:rPr>
              <a:t>Our 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151811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Miss </a:t>
            </a:r>
            <a:r>
              <a:rPr lang="en-GB" sz="3200" dirty="0" smtClean="0"/>
              <a:t>Andrea  </a:t>
            </a:r>
            <a:endParaRPr lang="en-GB" sz="3200" dirty="0"/>
          </a:p>
          <a:p>
            <a:r>
              <a:rPr lang="en-GB" sz="3200" dirty="0"/>
              <a:t>EY – Year 2 Administrator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3554076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Miss </a:t>
            </a:r>
            <a:r>
              <a:rPr lang="en-GB" sz="3200" dirty="0" err="1" smtClean="0"/>
              <a:t>Evicka</a:t>
            </a:r>
            <a:endParaRPr lang="en-GB" sz="3200" dirty="0"/>
          </a:p>
          <a:p>
            <a:r>
              <a:rPr lang="en-GB" sz="3200" dirty="0"/>
              <a:t>- catering, cleaning…</a:t>
            </a:r>
          </a:p>
        </p:txBody>
      </p:sp>
      <p:pic>
        <p:nvPicPr>
          <p:cNvPr id="1026" name="Picture 2" descr="W:\ac_kamyk\Teachers\Primary\Curriculum\Foundation Stage\Photos 2015-16\ev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21" r="20214" b="69930"/>
          <a:stretch/>
        </p:blipFill>
        <p:spPr bwMode="auto">
          <a:xfrm>
            <a:off x="778606" y="3256917"/>
            <a:ext cx="1705161" cy="182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6" y="928455"/>
            <a:ext cx="1548958" cy="20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79388" y="404813"/>
            <a:ext cx="720090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400"/>
              <a:t>	</a:t>
            </a:r>
            <a:endParaRPr lang="cs-CZ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389" y="1268413"/>
            <a:ext cx="8756794" cy="533127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err="1"/>
              <a:t>Ms</a:t>
            </a:r>
            <a:r>
              <a:rPr lang="en-US" sz="2800" dirty="0"/>
              <a:t> Yayoi </a:t>
            </a:r>
            <a:r>
              <a:rPr lang="en-US" sz="2800" dirty="0" smtClean="0"/>
              <a:t> </a:t>
            </a:r>
            <a:r>
              <a:rPr lang="en-US" sz="2800" dirty="0"/>
              <a:t>            </a:t>
            </a:r>
            <a:r>
              <a:rPr lang="en-US" sz="2800" dirty="0" smtClean="0"/>
              <a:t>              </a:t>
            </a:r>
            <a:r>
              <a:rPr lang="en-US" sz="2800" dirty="0" err="1" smtClean="0"/>
              <a:t>Mrs</a:t>
            </a:r>
            <a:r>
              <a:rPr lang="en-US" sz="2800" dirty="0" smtClean="0"/>
              <a:t> Sheryl 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  </a:t>
            </a:r>
            <a:r>
              <a:rPr lang="en-US" sz="2800" dirty="0" err="1"/>
              <a:t>Ms</a:t>
            </a:r>
            <a:r>
              <a:rPr lang="en-US" sz="2800" dirty="0"/>
              <a:t> </a:t>
            </a:r>
            <a:r>
              <a:rPr lang="en-US" sz="2800" dirty="0" err="1" smtClean="0"/>
              <a:t>Zofia</a:t>
            </a:r>
            <a:r>
              <a:rPr lang="en-US" sz="2800" dirty="0" smtClean="0"/>
              <a:t> </a:t>
            </a:r>
            <a:r>
              <a:rPr lang="en-US" sz="2800" dirty="0"/>
              <a:t>          </a:t>
            </a:r>
            <a:r>
              <a:rPr lang="en-US" sz="2800" dirty="0" smtClean="0"/>
              <a:t>                 Ms</a:t>
            </a:r>
            <a:r>
              <a:rPr lang="en-US" sz="2800" dirty="0"/>
              <a:t>. Zuzana 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GB" dirty="0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468313" y="117026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7030A0"/>
                </a:solidFill>
              </a:rPr>
              <a:t>Nursery Teaching </a:t>
            </a:r>
            <a:r>
              <a:rPr lang="en-US" altLang="en-US" b="1" dirty="0">
                <a:solidFill>
                  <a:srgbClr val="7030A0"/>
                </a:solidFill>
              </a:rPr>
              <a:t>Assistants</a:t>
            </a:r>
            <a:endParaRPr lang="en-GB" altLang="en-US" b="1" dirty="0">
              <a:solidFill>
                <a:srgbClr val="7030A0"/>
              </a:solidFill>
            </a:endParaRPr>
          </a:p>
        </p:txBody>
      </p:sp>
      <p:pic>
        <p:nvPicPr>
          <p:cNvPr id="7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9D573AD6-E212-430E-98C2-7CA6FC21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23" y="1886180"/>
            <a:ext cx="1664899" cy="1806054"/>
          </a:xfrm>
          <a:prstGeom prst="rect">
            <a:avLst/>
          </a:prstGeom>
        </p:spPr>
      </p:pic>
      <p:pic>
        <p:nvPicPr>
          <p:cNvPr id="11" name="Picture 11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579E7FB0-6EC9-4A4E-8EED-A976653E0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929" y="4550900"/>
            <a:ext cx="1621766" cy="1781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t="22525" r="30505" b="22525"/>
          <a:stretch/>
        </p:blipFill>
        <p:spPr>
          <a:xfrm rot="5400000">
            <a:off x="6226097" y="1441262"/>
            <a:ext cx="2308384" cy="1945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8215" r="37575" b="22525"/>
          <a:stretch/>
        </p:blipFill>
        <p:spPr>
          <a:xfrm rot="5400000">
            <a:off x="1142674" y="4482624"/>
            <a:ext cx="2182348" cy="20517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844824"/>
            <a:ext cx="8229600" cy="46231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28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Personal, Social and Emotional Development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Self confidence and self awareness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Managing feelings and behaviour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Making relationships</a:t>
            </a:r>
          </a:p>
          <a:p>
            <a:pPr>
              <a:lnSpc>
                <a:spcPct val="80000"/>
              </a:lnSpc>
            </a:pPr>
            <a:r>
              <a:rPr lang="en-GB" altLang="en-US" sz="28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Communication and Language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Listening and attention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Understanding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Speaking</a:t>
            </a:r>
          </a:p>
          <a:p>
            <a:pPr>
              <a:lnSpc>
                <a:spcPct val="80000"/>
              </a:lnSpc>
            </a:pPr>
            <a:r>
              <a:rPr lang="en-GB" altLang="en-US" sz="28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Physical Development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Moving and Handling</a:t>
            </a:r>
          </a:p>
          <a:p>
            <a:pPr lvl="1">
              <a:lnSpc>
                <a:spcPct val="80000"/>
              </a:lnSpc>
            </a:pPr>
            <a:r>
              <a:rPr lang="en-GB" altLang="en-US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Health and self-care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8275" y="332656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>
                <a:solidFill>
                  <a:srgbClr val="FFC000"/>
                </a:solidFill>
                <a:latin typeface="Comic Sans MS" pitchFamily="66" charset="0"/>
              </a:rPr>
              <a:t>Our Curriculum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1F282-6C20-43A4-A141-42891395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72255"/>
            <a:ext cx="193869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>
                <a:solidFill>
                  <a:srgbClr val="FFC000"/>
                </a:solidFill>
                <a:latin typeface="Comic Sans MS" pitchFamily="66" charset="0"/>
              </a:rPr>
              <a:t>Specific Areas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24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Literacy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Reading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Writing</a:t>
            </a:r>
          </a:p>
          <a:p>
            <a:pPr>
              <a:lnSpc>
                <a:spcPct val="80000"/>
              </a:lnSpc>
            </a:pPr>
            <a:r>
              <a:rPr lang="en-GB" altLang="en-US" sz="24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Mathematics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Numbers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Shape, space and measures</a:t>
            </a:r>
          </a:p>
          <a:p>
            <a:pPr>
              <a:lnSpc>
                <a:spcPct val="80000"/>
              </a:lnSpc>
            </a:pPr>
            <a:r>
              <a:rPr lang="en-GB" altLang="en-US" sz="24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Understanding the world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People and communities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The World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Technology</a:t>
            </a:r>
          </a:p>
          <a:p>
            <a:pPr>
              <a:lnSpc>
                <a:spcPct val="80000"/>
              </a:lnSpc>
            </a:pPr>
            <a:r>
              <a:rPr lang="en-GB" altLang="en-US" sz="2400" b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Expressive arts and design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Exploring and using media and materials</a:t>
            </a:r>
          </a:p>
          <a:p>
            <a:pPr lvl="1">
              <a:lnSpc>
                <a:spcPct val="80000"/>
              </a:lnSpc>
            </a:pPr>
            <a:r>
              <a:rPr lang="en-GB" altLang="en-US" sz="240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Being imaginative</a:t>
            </a:r>
          </a:p>
        </p:txBody>
      </p:sp>
    </p:spTree>
    <p:extLst>
      <p:ext uri="{BB962C8B-B14F-4D97-AF65-F5344CB8AC3E}">
        <p14:creationId xmlns:p14="http://schemas.microsoft.com/office/powerpoint/2010/main" val="112206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377"/>
            <a:ext cx="9144000" cy="68759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19672" y="116632"/>
            <a:ext cx="5456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7030A0"/>
                </a:solidFill>
                <a:latin typeface="Comic Sans MS" pitchFamily="66" charset="0"/>
              </a:rPr>
              <a:t>Learning Through Play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7784" y="61284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tx2">
                    <a:lumMod val="75000"/>
                  </a:schemeClr>
                </a:solidFill>
              </a:rPr>
              <a:t>All areas of the EYFS are taught cross curriculum throughout the day</a:t>
            </a:r>
            <a:r>
              <a:rPr lang="en-GB" b="1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519" y="692696"/>
            <a:ext cx="87656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•   </a:t>
            </a:r>
            <a:r>
              <a:rPr lang="en-GB" sz="2000" dirty="0">
                <a:solidFill>
                  <a:schemeClr val="bg1"/>
                </a:solidFill>
              </a:rPr>
              <a:t>Through play children discover new things about the world they live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Children need to be interested in what they are learning and enjoy what they are doing.</a:t>
            </a:r>
          </a:p>
          <a:p>
            <a:r>
              <a:rPr lang="en-GB" sz="2000" dirty="0">
                <a:solidFill>
                  <a:schemeClr val="bg1"/>
                </a:solidFill>
              </a:rPr>
              <a:t>• They develop new skills and build new relationships.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4" y="3108579"/>
            <a:ext cx="3214255" cy="2410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60" y="3714481"/>
            <a:ext cx="2249632" cy="2999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61" y="2163007"/>
            <a:ext cx="2867891" cy="2150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06" y="4507321"/>
            <a:ext cx="2770909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2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684213" y="188913"/>
            <a:ext cx="6870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GB" altLang="en-US" sz="4000" b="1">
                <a:solidFill>
                  <a:srgbClr val="FFC000"/>
                </a:solidFill>
              </a:rPr>
              <a:t>Plan of The Day</a:t>
            </a:r>
          </a:p>
        </p:txBody>
      </p:sp>
      <p:sp>
        <p:nvSpPr>
          <p:cNvPr id="8195" name="Content Placeholder 2"/>
          <p:cNvSpPr>
            <a:spLocks/>
          </p:cNvSpPr>
          <p:nvPr/>
        </p:nvSpPr>
        <p:spPr bwMode="auto">
          <a:xfrm>
            <a:off x="131763" y="889000"/>
            <a:ext cx="8832850" cy="56880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t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/>
              <a:t>8.15am – 9.00am: staggered start + independent activities, communication time. This is often called ‘</a:t>
            </a:r>
            <a:r>
              <a:rPr lang="en-GB" altLang="en-US" sz="2400" dirty="0" err="1"/>
              <a:t>freeflow</a:t>
            </a:r>
            <a:r>
              <a:rPr lang="en-GB" altLang="en-US" sz="2400" dirty="0"/>
              <a:t>’.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/>
              <a:t>9am – 9.30am: Tidy up time and Good Morning circle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/>
              <a:t>9.30am –  10.45am snack and outside play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/>
              <a:t>10.45am – 12.00pm: Circle time with follow up activities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/>
              <a:t>12.00pm – 1.15 pm: lunchtime and outside playtime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/>
              <a:t>1.15pm – 	</a:t>
            </a:r>
            <a:r>
              <a:rPr lang="en-GB" altLang="en-US" sz="2400" dirty="0" smtClean="0"/>
              <a:t>2.45pm</a:t>
            </a:r>
            <a:r>
              <a:rPr lang="en-GB" altLang="en-US" sz="2400" dirty="0"/>
              <a:t>: Continuous provision and </a:t>
            </a:r>
          </a:p>
          <a:p>
            <a:pPr>
              <a:spcBef>
                <a:spcPct val="20000"/>
              </a:spcBef>
            </a:pPr>
            <a:r>
              <a:rPr lang="en-GB" altLang="en-US" sz="2400" dirty="0"/>
              <a:t>                                  small group activities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400" dirty="0" smtClean="0"/>
              <a:t>2.45pm </a:t>
            </a:r>
            <a:r>
              <a:rPr lang="en-GB" altLang="en-US" sz="2400" dirty="0"/>
              <a:t>– </a:t>
            </a:r>
            <a:r>
              <a:rPr lang="en-GB" altLang="en-US" sz="2400" dirty="0" smtClean="0"/>
              <a:t>3.00pm</a:t>
            </a:r>
            <a:r>
              <a:rPr lang="en-GB" altLang="en-US" sz="2400" dirty="0"/>
              <a:t>: Afternoon snack time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GB" altLang="en-US" sz="2400" dirty="0" smtClean="0"/>
              <a:t>3.00pm </a:t>
            </a:r>
            <a:r>
              <a:rPr lang="en-GB" altLang="en-US" sz="2400" dirty="0"/>
              <a:t>– </a:t>
            </a:r>
            <a:r>
              <a:rPr lang="en-GB" altLang="en-US" sz="2400" dirty="0" smtClean="0"/>
              <a:t>3.15pm</a:t>
            </a:r>
            <a:r>
              <a:rPr lang="en-GB" altLang="en-US" sz="2400" dirty="0"/>
              <a:t>: staggered finish, communication </a:t>
            </a:r>
          </a:p>
          <a:p>
            <a:pPr>
              <a:spcBef>
                <a:spcPct val="20000"/>
              </a:spcBef>
            </a:pPr>
            <a:r>
              <a:rPr lang="en-GB" altLang="en-US" sz="2400" dirty="0"/>
              <a:t>			 </a:t>
            </a:r>
            <a:r>
              <a:rPr lang="en-GB" altLang="en-US" sz="2400" dirty="0" smtClean="0"/>
              <a:t> time</a:t>
            </a:r>
            <a:endParaRPr lang="en-GB" alt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E373CD0A1FE4A880F7E93663C7013" ma:contentTypeVersion="10" ma:contentTypeDescription="Create a new document." ma:contentTypeScope="" ma:versionID="6cf4e55bad252df540f3337066e54e7a">
  <xsd:schema xmlns:xsd="http://www.w3.org/2001/XMLSchema" xmlns:xs="http://www.w3.org/2001/XMLSchema" xmlns:p="http://schemas.microsoft.com/office/2006/metadata/properties" xmlns:ns2="cb52df72-cc15-423e-85f2-4a5278fc6749" xmlns:ns3="1612fed6-28ad-47c9-95d9-3f2f073cf462" targetNamespace="http://schemas.microsoft.com/office/2006/metadata/properties" ma:root="true" ma:fieldsID="4f9b25d003688de69ce2605376b95510" ns2:_="" ns3:_="">
    <xsd:import namespace="cb52df72-cc15-423e-85f2-4a5278fc6749"/>
    <xsd:import namespace="1612fed6-28ad-47c9-95d9-3f2f073cf4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2df72-cc15-423e-85f2-4a5278fc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2fed6-28ad-47c9-95d9-3f2f073cf46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6DF22F-E0B1-4DCF-A540-7ABAA2C84D1B}">
  <ds:schemaRefs>
    <ds:schemaRef ds:uri="http://schemas.openxmlformats.org/package/2006/metadata/core-properties"/>
    <ds:schemaRef ds:uri="1612fed6-28ad-47c9-95d9-3f2f073cf462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b52df72-cc15-423e-85f2-4a5278fc674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716EAA-B95F-4E85-AE93-784D578C09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91D368-0767-40BA-9E7D-2FB825EC1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52df72-cc15-423e-85f2-4a5278fc6749"/>
    <ds:schemaRef ds:uri="1612fed6-28ad-47c9-95d9-3f2f073cf4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875</Words>
  <Application>Microsoft Office PowerPoint</Application>
  <PresentationFormat>On-screen Show (4:3)</PresentationFormat>
  <Paragraphs>208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Wingdings</vt:lpstr>
      <vt:lpstr>Diseño predeterminado</vt:lpstr>
      <vt:lpstr>PowerPoint Presentation</vt:lpstr>
      <vt:lpstr>Our staff</vt:lpstr>
      <vt:lpstr>Nursery Teachers</vt:lpstr>
      <vt:lpstr>Our Staff</vt:lpstr>
      <vt:lpstr>Nursery Teaching Assistants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Snack Time </vt:lpstr>
      <vt:lpstr> Nursery Lunch 11.50-12.20</vt:lpstr>
      <vt:lpstr>End of the day 2.45 – 3.00pm</vt:lpstr>
      <vt:lpstr>Cloakroom</vt:lpstr>
      <vt:lpstr>Weekly overview</vt:lpstr>
      <vt:lpstr>Things to Remember</vt:lpstr>
      <vt:lpstr>SeeSaw</vt:lpstr>
      <vt:lpstr>Informal Parent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Alex</dc:creator>
  <cp:lastModifiedBy>Paul Baker</cp:lastModifiedBy>
  <cp:revision>18</cp:revision>
  <dcterms:created xsi:type="dcterms:W3CDTF">1601-01-01T00:00:00Z</dcterms:created>
  <dcterms:modified xsi:type="dcterms:W3CDTF">2019-09-12T14:21:00Z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0x010100C80E373CD0A1FE4A880F7E93663C7013</vt:lpwstr>
  </property>
</Properties>
</file>